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1"/>
  </p:notesMasterIdLst>
  <p:handoutMasterIdLst>
    <p:handoutMasterId r:id="rId32"/>
  </p:handoutMasterIdLst>
  <p:sldIdLst>
    <p:sldId id="256" r:id="rId2"/>
    <p:sldId id="302" r:id="rId3"/>
    <p:sldId id="303" r:id="rId4"/>
    <p:sldId id="304" r:id="rId5"/>
    <p:sldId id="305" r:id="rId6"/>
    <p:sldId id="318" r:id="rId7"/>
    <p:sldId id="258" r:id="rId8"/>
    <p:sldId id="290" r:id="rId9"/>
    <p:sldId id="291" r:id="rId10"/>
    <p:sldId id="292" r:id="rId11"/>
    <p:sldId id="298" r:id="rId12"/>
    <p:sldId id="295" r:id="rId13"/>
    <p:sldId id="306" r:id="rId14"/>
    <p:sldId id="299" r:id="rId15"/>
    <p:sldId id="309" r:id="rId16"/>
    <p:sldId id="307" r:id="rId17"/>
    <p:sldId id="308" r:id="rId18"/>
    <p:sldId id="310" r:id="rId19"/>
    <p:sldId id="317" r:id="rId20"/>
    <p:sldId id="300" r:id="rId21"/>
    <p:sldId id="320" r:id="rId22"/>
    <p:sldId id="311" r:id="rId23"/>
    <p:sldId id="312" r:id="rId24"/>
    <p:sldId id="313" r:id="rId25"/>
    <p:sldId id="319" r:id="rId26"/>
    <p:sldId id="314" r:id="rId27"/>
    <p:sldId id="315" r:id="rId28"/>
    <p:sldId id="301" r:id="rId29"/>
    <p:sldId id="316" r:id="rId30"/>
  </p:sldIdLst>
  <p:sldSz cx="12192000" cy="6858000"/>
  <p:notesSz cx="7019925" cy="9305925"/>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Christine" initials="W" lastIdx="1" clrIdx="0">
    <p:extLst>
      <p:ext uri="{19B8F6BF-5375-455C-9EA6-DF929625EA0E}">
        <p15:presenceInfo xmlns:p15="http://schemas.microsoft.com/office/powerpoint/2012/main" userId="S-1-5-21-802951002-2094223479-794563710-7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FF5"/>
    <a:srgbClr val="FEC624"/>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92944" autoAdjust="0"/>
  </p:normalViewPr>
  <p:slideViewPr>
    <p:cSldViewPr>
      <p:cViewPr varScale="1">
        <p:scale>
          <a:sx n="107" d="100"/>
          <a:sy n="107" d="100"/>
        </p:scale>
        <p:origin x="130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smtClean="0"/>
            </a:lvl1pPr>
          </a:lstStyle>
          <a:p>
            <a:pPr>
              <a:defRPr/>
            </a:pPr>
            <a:fld id="{320BF82F-59CB-4078-BCB3-244096E6BBF3}" type="datetimeFigureOut">
              <a:rPr lang="en-US"/>
              <a:pPr>
                <a:defRPr/>
              </a:pPr>
              <a:t>5/9/2017</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smtClean="0"/>
            </a:lvl1pPr>
          </a:lstStyle>
          <a:p>
            <a:pPr>
              <a:defRPr/>
            </a:pPr>
            <a:fld id="{A075E246-B407-423F-9542-680BD7788462}" type="slidenum">
              <a:rPr lang="en-US"/>
              <a:pPr>
                <a:defRPr/>
              </a:pPr>
              <a:t>‹#›</a:t>
            </a:fld>
            <a:endParaRPr lang="en-US"/>
          </a:p>
        </p:txBody>
      </p:sp>
    </p:spTree>
    <p:extLst>
      <p:ext uri="{BB962C8B-B14F-4D97-AF65-F5344CB8AC3E}">
        <p14:creationId xmlns:p14="http://schemas.microsoft.com/office/powerpoint/2010/main" val="4085191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p:nvPr>
        </p:nvSpPr>
        <p:spPr bwMode="auto">
          <a:xfrm>
            <a:off x="409575" y="698500"/>
            <a:ext cx="6200775" cy="348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36625" y="4419600"/>
            <a:ext cx="5146675" cy="418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287" tIns="46643" rIns="93287" bIns="46643" numCol="1" anchor="t" anchorCtr="0" compatLnSpc="1">
            <a:prstTxWarp prst="textNoShape">
              <a:avLst/>
            </a:prstTxWarp>
          </a:bodyPr>
          <a:lstStyle/>
          <a:p>
            <a:pPr lvl="0"/>
            <a:r>
              <a:rPr lang="en-US" altLang="en-US" noProof="0">
                <a:sym typeface="Calibri" panose="020F0502020204030204" pitchFamily="34" charset="0"/>
              </a:rPr>
              <a:t>Click to edit Master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extLst>
      <p:ext uri="{BB962C8B-B14F-4D97-AF65-F5344CB8AC3E}">
        <p14:creationId xmlns:p14="http://schemas.microsoft.com/office/powerpoint/2010/main" val="16485500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morning. My name is Kenneth Bennett, the VSAP Program Manager. On behalf of Los Angeles County, welcome to VSAP Vendor Day.</a:t>
            </a:r>
            <a:endParaRPr lang="en-US" dirty="0"/>
          </a:p>
        </p:txBody>
      </p:sp>
    </p:spTree>
    <p:extLst>
      <p:ext uri="{BB962C8B-B14F-4D97-AF65-F5344CB8AC3E}">
        <p14:creationId xmlns:p14="http://schemas.microsoft.com/office/powerpoint/2010/main" val="1480235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839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228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In Phase I, we</a:t>
            </a:r>
            <a:r>
              <a:rPr lang="en-US" baseline="0" dirty="0"/>
              <a:t> conducted research and gathered a lot of data focusing on evaluating the current voting system and experience, and learning what voters expect of the future voting system. The </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research revealed that voters</a:t>
            </a:r>
            <a:r>
              <a:rPr lang="en-US" sz="1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expect more than just an upgrade in voting technology, and modernization efforts needed to improve the entire voting experience.</a:t>
            </a:r>
          </a:p>
          <a:p>
            <a:pPr marL="228600" indent="-228600">
              <a:buFont typeface="+mj-lt"/>
              <a:buAutoNum type="arabicPeriod"/>
            </a:pP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a:t>
            </a:r>
            <a:r>
              <a:rPr lang="en-US" sz="1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Phase II, we established the VSAP Advisory Committee – a formal engagement body composed of stakeholders and advocates in elections who represent different communities within the County electorate. Additionally, we created and adopted the 14 General Voting System Principles.</a:t>
            </a:r>
          </a:p>
          <a:p>
            <a:pPr marL="228600" indent="-228600">
              <a:buFont typeface="+mj-lt"/>
              <a:buAutoNum type="arabicPeriod"/>
            </a:pPr>
            <a:r>
              <a:rPr lang="en-US" sz="1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 Phase III, we moved VSAP from research to design and development of the new voting system. The VSAP Technical Advisory Committee was established in this Phase – providing VSAP with the necessary technical expertise in voting technology, security, transparency and accessibility during voting system design. We also launched an Open Design Search, which resulted in over 150 concepts for improving the voter experience for Los Angeles County voters.</a:t>
            </a:r>
          </a:p>
          <a:p>
            <a:pPr marL="0" indent="0">
              <a:buFont typeface="+mj-lt"/>
              <a:buNone/>
            </a:pPr>
            <a:r>
              <a:rPr lang="en-US" sz="1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p>
          <a:p>
            <a:pPr marL="0" indent="0">
              <a:buFont typeface="+mj-lt"/>
              <a:buNone/>
            </a:pPr>
            <a:r>
              <a:rPr lang="en-US" sz="1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 In 2013, we engaged IDEO to help us translate the data and concepts the County has gathered into refined designs. The work produced design and engineering specifications for a new voting experience. Additionally, they created the Ballot Marking Device prototypes which you will have the opportunity to experience here today.</a:t>
            </a:r>
          </a:p>
          <a:p>
            <a:pPr marL="0" indent="0">
              <a:buFont typeface="+mj-lt"/>
              <a:buNone/>
            </a:pPr>
            <a:endParaRPr lang="en-US" sz="1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indent="0">
              <a:buFont typeface="+mj-lt"/>
              <a:buNone/>
            </a:pPr>
            <a:r>
              <a:rPr lang="en-US" sz="12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 We are currently in Phase IV, and the RFI and today’s Vendor Day is a key aspect. In the near term, this phase will also include contract solicitations, evaluation and selection of contractors to manufacture and help implement the new voting system.</a:t>
            </a:r>
          </a:p>
        </p:txBody>
      </p:sp>
    </p:spTree>
    <p:extLst>
      <p:ext uri="{BB962C8B-B14F-4D97-AF65-F5344CB8AC3E}">
        <p14:creationId xmlns:p14="http://schemas.microsoft.com/office/powerpoint/2010/main" val="87214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County has invested a great deal of resources and time in</a:t>
            </a:r>
            <a:r>
              <a:rPr lang="en-US" baseline="0" dirty="0"/>
              <a:t> the design of the VSAP Components. It is now looking for a partner to help us implement.</a:t>
            </a:r>
            <a:endParaRPr lang="en-US" dirty="0"/>
          </a:p>
        </p:txBody>
      </p:sp>
    </p:spTree>
    <p:extLst>
      <p:ext uri="{BB962C8B-B14F-4D97-AF65-F5344CB8AC3E}">
        <p14:creationId xmlns:p14="http://schemas.microsoft.com/office/powerpoint/2010/main" val="401324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a:t>
            </a:r>
            <a:r>
              <a:rPr lang="en-US" baseline="0" dirty="0"/>
              <a:t> BMD records the voter’s selections on the ballot in human readable text and encodes the selections in a machine-readable QR Code format.</a:t>
            </a:r>
          </a:p>
          <a:p>
            <a:pPr marL="171450" indent="-171450">
              <a:buFont typeface="Wingdings" panose="05000000000000000000" pitchFamily="2" charset="2"/>
              <a:buChar char="§"/>
            </a:pPr>
            <a:r>
              <a:rPr lang="en-US" baseline="0" dirty="0"/>
              <a:t>Once the voter has marked his/her intended votes, the BMD will print a market paper ballot for the voter to review and validate, ensuring it reflects their selections.</a:t>
            </a:r>
          </a:p>
          <a:p>
            <a:pPr marL="171450" indent="-171450">
              <a:buFont typeface="Wingdings" panose="05000000000000000000" pitchFamily="2" charset="2"/>
              <a:buChar char="§"/>
            </a:pPr>
            <a:r>
              <a:rPr lang="en-US" baseline="0" dirty="0"/>
              <a:t>The BMD supports hands-free casting of the paper ballot into an integrated ballot box.</a:t>
            </a:r>
          </a:p>
          <a:p>
            <a:pPr marL="171450" indent="-171450">
              <a:buFont typeface="Wingdings" panose="05000000000000000000" pitchFamily="2" charset="2"/>
              <a:buChar char="§"/>
            </a:pPr>
            <a:r>
              <a:rPr lang="en-US" baseline="0" dirty="0"/>
              <a:t>All voters will be able to vote on the same device by customizing their experience.</a:t>
            </a:r>
            <a:endParaRPr lang="en-US" dirty="0"/>
          </a:p>
        </p:txBody>
      </p:sp>
    </p:spTree>
    <p:extLst>
      <p:ext uri="{BB962C8B-B14F-4D97-AF65-F5344CB8AC3E}">
        <p14:creationId xmlns:p14="http://schemas.microsoft.com/office/powerpoint/2010/main" val="402380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a:t>
            </a:r>
            <a:r>
              <a:rPr lang="en-US" baseline="0" dirty="0"/>
              <a:t> Interactive Sample Ballot enables prospective voters to review and pre-mark their respective sample ballot at their own pace via their desktop computer or mobile device prior to casting their vote.</a:t>
            </a:r>
          </a:p>
          <a:p>
            <a:pPr marL="171450" indent="-171450">
              <a:buFont typeface="Wingdings" panose="05000000000000000000" pitchFamily="2" charset="2"/>
              <a:buChar char="§"/>
            </a:pPr>
            <a:r>
              <a:rPr lang="en-US" baseline="0" dirty="0"/>
              <a:t>The ISB will be integrated with ECBMS to receive the necessary data.</a:t>
            </a:r>
            <a:endParaRPr lang="en-US" dirty="0"/>
          </a:p>
        </p:txBody>
      </p:sp>
    </p:spTree>
    <p:extLst>
      <p:ext uri="{BB962C8B-B14F-4D97-AF65-F5344CB8AC3E}">
        <p14:creationId xmlns:p14="http://schemas.microsoft.com/office/powerpoint/2010/main" val="427057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new Tally System will be required to capture and process ballot images so that vote selections</a:t>
            </a:r>
            <a:r>
              <a:rPr lang="en-US" baseline="0" dirty="0"/>
              <a:t> on paper ballots, including ballots cast at Vote Centers and Vote by Mail ballots, can be digitally counted.</a:t>
            </a:r>
          </a:p>
          <a:p>
            <a:pPr marL="171450" indent="-171450">
              <a:buFont typeface="Arial" panose="020B0604020202020204" pitchFamily="34" charset="0"/>
              <a:buChar char="•"/>
            </a:pPr>
            <a:r>
              <a:rPr lang="en-US" baseline="0" dirty="0"/>
              <a:t>Design benefits:</a:t>
            </a:r>
          </a:p>
          <a:p>
            <a:pPr marL="0" lvl="4" indent="0">
              <a:buFont typeface="Arial" panose="020B0604020202020204" pitchFamily="34" charset="0"/>
              <a:buNone/>
            </a:pPr>
            <a:r>
              <a:rPr lang="en-US" baseline="0" dirty="0"/>
              <a:t>     - Message brokering</a:t>
            </a:r>
          </a:p>
          <a:p>
            <a:pPr marL="0" lvl="4" indent="0">
              <a:buFont typeface="Arial" panose="020B0604020202020204" pitchFamily="34" charset="0"/>
              <a:buNone/>
            </a:pPr>
            <a:r>
              <a:rPr lang="en-US" baseline="0" dirty="0"/>
              <a:t>     - Transparency</a:t>
            </a:r>
          </a:p>
          <a:p>
            <a:pPr marL="0" lvl="4" indent="0">
              <a:buFont typeface="Arial" panose="020B0604020202020204" pitchFamily="34" charset="0"/>
              <a:buNone/>
            </a:pPr>
            <a:r>
              <a:rPr lang="en-US" baseline="0" dirty="0"/>
              <a:t>     - Ballot-level auditability</a:t>
            </a:r>
          </a:p>
          <a:p>
            <a:pPr marL="0" lvl="4" indent="0">
              <a:buFont typeface="Arial" panose="020B0604020202020204" pitchFamily="34" charset="0"/>
              <a:buNone/>
            </a:pPr>
            <a:r>
              <a:rPr lang="en-US" baseline="0" dirty="0"/>
              <a:t>     - Flexibility and scalability</a:t>
            </a:r>
          </a:p>
          <a:p>
            <a:pPr marL="171450" indent="-171450">
              <a:buFont typeface="Arial" panose="020B0604020202020204" pitchFamily="34" charset="0"/>
              <a:buChar char="•"/>
            </a:pPr>
            <a:r>
              <a:rPr lang="en-US" baseline="0" dirty="0"/>
              <a:t>RR/CC is in progress on developing software for the new Tally System. The County VSAP Tally Project Team has completed an Advanced Proof of Concept </a:t>
            </a:r>
            <a:r>
              <a:rPr lang="en-US" baseline="0" dirty="0" smtClean="0"/>
              <a:t>prototype for the VSAP Tally solution and is currently developing prototype software; the APOC is </a:t>
            </a:r>
            <a:r>
              <a:rPr lang="en-US" baseline="0" dirty="0"/>
              <a:t>here today for you to experience an in-person demonstration.</a:t>
            </a:r>
          </a:p>
          <a:p>
            <a:pPr marL="171450" indent="-171450">
              <a:buFont typeface="Arial" panose="020B0604020202020204" pitchFamily="34" charset="0"/>
              <a:buChar char="•"/>
            </a:pPr>
            <a:r>
              <a:rPr lang="en-US" baseline="0" dirty="0"/>
              <a:t>The prototype is expected to be completed prior to contracting with the awarded vendor following the planned contract solicitations.</a:t>
            </a:r>
          </a:p>
          <a:p>
            <a:pPr marL="171450" indent="-171450">
              <a:buFont typeface="Arial" panose="020B0604020202020204" pitchFamily="34" charset="0"/>
              <a:buChar char="•"/>
            </a:pPr>
            <a:r>
              <a:rPr lang="en-US" baseline="0" dirty="0"/>
              <a:t>RR/CC anticipates contracting with an awarded vendor to review and potentially revise the developed prototype, provide the necessary documentation, and be responsible for obtaining certification by the CA Secretary of State.</a:t>
            </a:r>
            <a:endParaRPr lang="en-US" dirty="0"/>
          </a:p>
        </p:txBody>
      </p:sp>
    </p:spTree>
    <p:extLst>
      <p:ext uri="{BB962C8B-B14F-4D97-AF65-F5344CB8AC3E}">
        <p14:creationId xmlns:p14="http://schemas.microsoft.com/office/powerpoint/2010/main" val="419951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New ECBMS functionality related to the Vote By Mail (VBM) and Ballot Marking Device (BMD) ballot layout as well as the data feed required to integrate with the Interactive Sample Ballot (ISB) is currently being prototyped by RR/CC to accommodate the future state and is expected to be completed prior to contracting with an awarded vendor.</a:t>
            </a:r>
          </a:p>
          <a:p>
            <a:pPr marL="171450" indent="-171450">
              <a:buFont typeface="Wingdings" panose="05000000000000000000" pitchFamily="2" charset="2"/>
              <a:buChar char="§"/>
            </a:pPr>
            <a:r>
              <a:rPr lang="en-US" dirty="0"/>
              <a:t>There a various mechanisms</a:t>
            </a:r>
            <a:r>
              <a:rPr lang="en-US" baseline="0" dirty="0"/>
              <a:t> to achieve the integration needs and the County is looking for vendors to propose the best value approach.</a:t>
            </a:r>
            <a:endParaRPr lang="en-US" dirty="0"/>
          </a:p>
        </p:txBody>
      </p:sp>
    </p:spTree>
    <p:extLst>
      <p:ext uri="{BB962C8B-B14F-4D97-AF65-F5344CB8AC3E}">
        <p14:creationId xmlns:p14="http://schemas.microsoft.com/office/powerpoint/2010/main" val="97156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County is not interested</a:t>
            </a:r>
            <a:r>
              <a:rPr lang="en-US" baseline="0" dirty="0"/>
              <a:t> in entering the market as a vendor.</a:t>
            </a:r>
          </a:p>
          <a:p>
            <a:pPr marL="171450" indent="-171450">
              <a:buFont typeface="Wingdings" panose="05000000000000000000" pitchFamily="2" charset="2"/>
              <a:buChar char="§"/>
            </a:pPr>
            <a:r>
              <a:rPr lang="en-US" baseline="0" dirty="0"/>
              <a:t>The County is </a:t>
            </a:r>
            <a:r>
              <a:rPr lang="en-US" dirty="0"/>
              <a:t>considering how an independent non-profit organization could serve as the repository and administrator of the resulting VSAP IP.</a:t>
            </a:r>
          </a:p>
          <a:p>
            <a:pPr marL="171450" indent="-171450">
              <a:buFont typeface="Wingdings" panose="05000000000000000000" pitchFamily="2" charset="2"/>
              <a:buChar char="§"/>
            </a:pPr>
            <a:r>
              <a:rPr lang="en-US" dirty="0"/>
              <a:t>The County is seeking candid feedback from the vendor community on the IP approach for VSAP as part of the RFI Response. </a:t>
            </a:r>
          </a:p>
        </p:txBody>
      </p:sp>
    </p:spTree>
    <p:extLst>
      <p:ext uri="{BB962C8B-B14F-4D97-AF65-F5344CB8AC3E}">
        <p14:creationId xmlns:p14="http://schemas.microsoft.com/office/powerpoint/2010/main" val="404236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Systems Integrator will be responsible for the overall development and implementation of all components that are in scope for VSAP.</a:t>
            </a:r>
          </a:p>
          <a:p>
            <a:pPr marL="171450" indent="-171450">
              <a:buFont typeface="Arial" panose="020B0604020202020204" pitchFamily="34" charset="0"/>
              <a:buChar char="•"/>
            </a:pPr>
            <a:r>
              <a:rPr lang="en-US" dirty="0"/>
              <a:t>This includes obtaining</a:t>
            </a:r>
            <a:r>
              <a:rPr lang="en-US" baseline="0" dirty="0"/>
              <a:t> certification by the California Secretary of State.</a:t>
            </a:r>
          </a:p>
          <a:p>
            <a:pPr marL="171450" indent="-171450">
              <a:buFont typeface="Arial" panose="020B0604020202020204" pitchFamily="34" charset="0"/>
              <a:buChar char="•"/>
            </a:pPr>
            <a:r>
              <a:rPr lang="en-US" baseline="0" dirty="0"/>
              <a:t>RR/CC will also require ongoing maintenance and support services for all components that are in scope for VSAP, with the potential exception of the Tally System.</a:t>
            </a:r>
          </a:p>
          <a:p>
            <a:pPr marL="0" indent="0">
              <a:buFont typeface="Arial" panose="020B0604020202020204" pitchFamily="34" charset="0"/>
              <a:buNone/>
            </a:pPr>
            <a:r>
              <a:rPr lang="en-US" baseline="0" dirty="0"/>
              <a:t>    - This includes continued upgrade of all software components, and servicing and report of BMDs.</a:t>
            </a:r>
            <a:endParaRPr lang="en-US" dirty="0"/>
          </a:p>
        </p:txBody>
      </p:sp>
    </p:spTree>
    <p:extLst>
      <p:ext uri="{BB962C8B-B14F-4D97-AF65-F5344CB8AC3E}">
        <p14:creationId xmlns:p14="http://schemas.microsoft.com/office/powerpoint/2010/main" val="345436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a:t>
            </a:r>
            <a:r>
              <a:rPr lang="en-US" baseline="0" dirty="0"/>
              <a:t> of today’s agenda</a:t>
            </a:r>
            <a:endParaRPr lang="en-US" dirty="0"/>
          </a:p>
        </p:txBody>
      </p:sp>
    </p:spTree>
    <p:extLst>
      <p:ext uri="{BB962C8B-B14F-4D97-AF65-F5344CB8AC3E}">
        <p14:creationId xmlns:p14="http://schemas.microsoft.com/office/powerpoint/2010/main" val="327778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LA County envisions rolling out VSAP in multiple phases in a manner that can best balance the implementation risks with the risks in continuing to conduct elections with the current, aging voting systems.</a:t>
            </a:r>
          </a:p>
          <a:p>
            <a:endPar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targeted VSAP implementation timeline is as follows:</a:t>
            </a:r>
          </a:p>
          <a:p>
            <a:pPr marL="171450" lvl="0" indent="-171450">
              <a:buFont typeface="Arial" panose="020B0604020202020204" pitchFamily="34" charset="0"/>
              <a:buChar char="•"/>
            </a:pP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2018 Election (Pilot)</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New Tally System, Tally System scanners, newly designed Vote By Mail ballots, Ballot Marking Devices (hardware and software) for Early Voting, and Interactive Sample Ballot (software)</a:t>
            </a:r>
          </a:p>
          <a:p>
            <a:pPr marL="171450" indent="-171450">
              <a:buFont typeface="Arial" panose="020B0604020202020204" pitchFamily="34" charset="0"/>
              <a:buChar char="•"/>
            </a:pP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2020 Election (Certification Achieved)</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New Tally System, Vote By Mail, Ballot Marking Devices deployed at Vote Centers, and Interactive Sample Ballot</a:t>
            </a:r>
            <a:endParaRPr lang="en-US" dirty="0"/>
          </a:p>
        </p:txBody>
      </p:sp>
    </p:spTree>
    <p:extLst>
      <p:ext uri="{BB962C8B-B14F-4D97-AF65-F5344CB8AC3E}">
        <p14:creationId xmlns:p14="http://schemas.microsoft.com/office/powerpoint/2010/main" val="157219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9122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974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lunch break from 12:45 – 1:45 PM. A list of nearby restaurants is provided.</a:t>
            </a:r>
          </a:p>
          <a:p>
            <a:r>
              <a:rPr lang="en-US" dirty="0" smtClean="0"/>
              <a:t>The Q&amp;A period will begin at 1:45 PM.</a:t>
            </a:r>
          </a:p>
          <a:p>
            <a:endParaRPr lang="en-US" dirty="0"/>
          </a:p>
        </p:txBody>
      </p:sp>
    </p:spTree>
    <p:extLst>
      <p:ext uri="{BB962C8B-B14F-4D97-AF65-F5344CB8AC3E}">
        <p14:creationId xmlns:p14="http://schemas.microsoft.com/office/powerpoint/2010/main" val="427285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3962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4745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a:t>
            </a:r>
            <a:r>
              <a:rPr lang="en-US" baseline="0" dirty="0"/>
              <a:t> for taking the time to join us today at Vendor Day. We hope you learned a lot more about the County’s vision for the future voting experience, and are now as excited as us.</a:t>
            </a:r>
          </a:p>
          <a:p>
            <a:endParaRPr lang="en-US" baseline="0" dirty="0"/>
          </a:p>
          <a:p>
            <a:r>
              <a:rPr lang="en-US" baseline="0" dirty="0"/>
              <a:t>We look forward to receiving your responses to the RFI. Responses are due by Friday, May 26</a:t>
            </a:r>
            <a:r>
              <a:rPr lang="en-US" baseline="30000" dirty="0"/>
              <a:t>th</a:t>
            </a:r>
            <a:r>
              <a:rPr lang="en-US" baseline="0" dirty="0"/>
              <a:t> by 5 PM PST.</a:t>
            </a:r>
          </a:p>
          <a:p>
            <a:endParaRPr lang="en-US" baseline="0" dirty="0"/>
          </a:p>
          <a:p>
            <a:r>
              <a:rPr lang="en-US" baseline="0" dirty="0"/>
              <a:t>If you have any questions, please be sure to submit them in writing by Friday, May 12</a:t>
            </a:r>
            <a:r>
              <a:rPr lang="en-US" baseline="30000" dirty="0"/>
              <a:t>th</a:t>
            </a:r>
            <a:r>
              <a:rPr lang="en-US" baseline="0" dirty="0"/>
              <a:t>. The County plans to post responses to the written questions by Friday, May 19</a:t>
            </a:r>
            <a:r>
              <a:rPr lang="en-US" baseline="30000" dirty="0"/>
              <a:t>th</a:t>
            </a:r>
            <a:r>
              <a:rPr lang="en-US" baseline="0" dirty="0"/>
              <a:t>.</a:t>
            </a:r>
            <a:endParaRPr lang="en-US" dirty="0"/>
          </a:p>
        </p:txBody>
      </p:sp>
    </p:spTree>
    <p:extLst>
      <p:ext uri="{BB962C8B-B14F-4D97-AF65-F5344CB8AC3E}">
        <p14:creationId xmlns:p14="http://schemas.microsoft.com/office/powerpoint/2010/main" val="2425027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check the VSAP website</a:t>
            </a:r>
            <a:r>
              <a:rPr lang="en-US" baseline="0" dirty="0"/>
              <a:t> often for any updates. There is also a form for vendors to include their contact information, which will be published, to further encourage vendor conversation and potential partnerships.</a:t>
            </a:r>
          </a:p>
          <a:p>
            <a:endParaRPr lang="en-US" baseline="0" dirty="0"/>
          </a:p>
          <a:p>
            <a:r>
              <a:rPr lang="en-US" baseline="0" dirty="0"/>
              <a:t>To be made aware of and gain access to eventual contract solicitations, we encourage you to register with Los Angeles County.</a:t>
            </a:r>
            <a:endParaRPr lang="en-US" dirty="0"/>
          </a:p>
        </p:txBody>
      </p:sp>
    </p:spTree>
    <p:extLst>
      <p:ext uri="{BB962C8B-B14F-4D97-AF65-F5344CB8AC3E}">
        <p14:creationId xmlns:p14="http://schemas.microsoft.com/office/powerpoint/2010/main" val="4186965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154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4</a:t>
            </a:r>
            <a:r>
              <a:rPr lang="en-US" baseline="0" dirty="0"/>
              <a:t> main objectives for today.</a:t>
            </a:r>
          </a:p>
          <a:p>
            <a:pPr marL="228600" indent="-228600">
              <a:buAutoNum type="arabicParenR"/>
            </a:pPr>
            <a:r>
              <a:rPr lang="en-US" baseline="0" dirty="0"/>
              <a:t>The County has put in a lot of effort to think through what the future of voting in Los Angeles County should look like. Today is an opportunity for you to hear directly from us on the Voting Systems Assessment Project journey which led us to the vision and scope.</a:t>
            </a:r>
          </a:p>
          <a:p>
            <a:pPr marL="228600" indent="-228600">
              <a:buAutoNum type="arabicParenR"/>
            </a:pPr>
            <a:r>
              <a:rPr lang="en-US" baseline="0" dirty="0"/>
              <a:t>We want to provide you with a hands-on experience of 2 prototypes: the Ballot Marking Device and the New Tally System. </a:t>
            </a:r>
          </a:p>
          <a:p>
            <a:pPr marL="228600" indent="-228600">
              <a:buAutoNum type="arabicParenR"/>
            </a:pPr>
            <a:r>
              <a:rPr lang="en-US" baseline="0" dirty="0"/>
              <a:t>The intent of issuing a Request for Information was to hear directly from the vendor community on the County’s vision and strategy for VSAP. Today, we want to have a two-way conversation in real-time.</a:t>
            </a:r>
          </a:p>
          <a:p>
            <a:pPr marL="228600" indent="-228600">
              <a:buAutoNum type="arabicParenR"/>
            </a:pPr>
            <a:r>
              <a:rPr lang="en-US" baseline="0" dirty="0"/>
              <a:t>While the County will be providing a lot of information today, another key objective of Vendor Day is for you all to meet each other. In the RFI we highlighted that the County is looking to partner with a Strong Systems Integrator. Vendor Day is an opportunity for the vendors to begin conversations on whether it makes sense to partner for an eventual solicitation/contract. </a:t>
            </a:r>
            <a:endParaRPr lang="en-US" dirty="0"/>
          </a:p>
        </p:txBody>
      </p:sp>
    </p:spTree>
    <p:extLst>
      <p:ext uri="{BB962C8B-B14F-4D97-AF65-F5344CB8AC3E}">
        <p14:creationId xmlns:p14="http://schemas.microsoft.com/office/powerpoint/2010/main" val="109377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Ground Rules]</a:t>
            </a:r>
          </a:p>
          <a:p>
            <a:endParaRPr lang="en-US" dirty="0"/>
          </a:p>
          <a:p>
            <a:r>
              <a:rPr lang="en-US" dirty="0"/>
              <a:t>I would</a:t>
            </a:r>
            <a:r>
              <a:rPr lang="en-US" baseline="0" dirty="0"/>
              <a:t> now like to introduce Dean Logan, the Los Angeles County Registrar-Recorder/County Clerk, who will provide an overview of the VSAP journey.</a:t>
            </a:r>
            <a:endParaRPr lang="en-US" dirty="0"/>
          </a:p>
        </p:txBody>
      </p:sp>
    </p:spTree>
    <p:extLst>
      <p:ext uri="{BB962C8B-B14F-4D97-AF65-F5344CB8AC3E}">
        <p14:creationId xmlns:p14="http://schemas.microsoft.com/office/powerpoint/2010/main" val="213372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485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416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Rot="1" noChangeAspect="1" noChangeArrowheads="1" noTextEdit="1"/>
          </p:cNvSpPr>
          <p:nvPr>
            <p:ph type="sldImg"/>
          </p:nvPr>
        </p:nvSpPr>
        <p:spPr>
          <a:xfrm>
            <a:off x="407988" y="698500"/>
            <a:ext cx="6203950" cy="3489325"/>
          </a:xfrm>
        </p:spPr>
      </p:sp>
      <p:sp>
        <p:nvSpPr>
          <p:cNvPr id="8195" name="Rectangle 2"/>
          <p:cNvSpPr>
            <a:spLocks noGrp="1" noChangeArrowheads="1"/>
          </p:cNvSpPr>
          <p:nvPr>
            <p:ph type="body" sz="quarter"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eaLnBrk="1">
              <a:buFontTx/>
              <a:buChar char="•"/>
            </a:pPr>
            <a:r>
              <a:rPr lang="en-US" altLang="en-US" dirty="0"/>
              <a:t>Voters are unfamiliar with the technology and don’t understand it</a:t>
            </a:r>
          </a:p>
          <a:p>
            <a:pPr marL="174625" indent="-174625" eaLnBrk="1">
              <a:buFontTx/>
              <a:buChar char="•"/>
            </a:pPr>
            <a:r>
              <a:rPr lang="en-US" altLang="en-US" dirty="0"/>
              <a:t>Outdated regulations no longer make sense</a:t>
            </a:r>
          </a:p>
          <a:p>
            <a:pPr marL="174625" indent="-174625" eaLnBrk="1">
              <a:buFontTx/>
              <a:buChar char="•"/>
            </a:pPr>
            <a:r>
              <a:rPr lang="en-US" altLang="en-US" dirty="0"/>
              <a:t>Processes were designed for life in the 1800s</a:t>
            </a:r>
          </a:p>
        </p:txBody>
      </p:sp>
    </p:spTree>
    <p:extLst>
      <p:ext uri="{BB962C8B-B14F-4D97-AF65-F5344CB8AC3E}">
        <p14:creationId xmlns:p14="http://schemas.microsoft.com/office/powerpoint/2010/main" val="354768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and diversity</a:t>
            </a:r>
            <a:r>
              <a:rPr lang="en-US" baseline="0" dirty="0"/>
              <a:t> of Los Angeles County and the limitations of the commercial voting systems product market argue convincingly for the need for innovation.</a:t>
            </a:r>
          </a:p>
          <a:p>
            <a:endParaRPr lang="en-US" baseline="0" dirty="0"/>
          </a:p>
        </p:txBody>
      </p:sp>
    </p:spTree>
    <p:extLst>
      <p:ext uri="{BB962C8B-B14F-4D97-AF65-F5344CB8AC3E}">
        <p14:creationId xmlns:p14="http://schemas.microsoft.com/office/powerpoint/2010/main" val="205588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In response to the County’s needs and challenges, VSAP takes an unprecedented and comprehensive approach at modernizing the County’s voting experience.</a:t>
            </a:r>
          </a:p>
          <a:p>
            <a:endPar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The vision of the project is to implement a voting experience, and the systems that support it, through a human-centered, transparent process that considers the needs and expectations of current and future Los Angeles County voters.</a:t>
            </a:r>
            <a:endParaRPr lang="en-US" dirty="0"/>
          </a:p>
        </p:txBody>
      </p:sp>
    </p:spTree>
    <p:extLst>
      <p:ext uri="{BB962C8B-B14F-4D97-AF65-F5344CB8AC3E}">
        <p14:creationId xmlns:p14="http://schemas.microsoft.com/office/powerpoint/2010/main" val="261149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p:cNvSpPr>
            <a:spLocks noGrp="1"/>
          </p:cNvSpPr>
          <p:nvPr>
            <p:ph type="sldNum" sz="quarter" idx="10"/>
          </p:nvPr>
        </p:nvSpPr>
        <p:spPr>
          <a:ln/>
        </p:spPr>
        <p:txBody>
          <a:bodyPr/>
          <a:lstStyle>
            <a:lvl1pPr>
              <a:defRPr/>
            </a:lvl1pPr>
          </a:lstStyle>
          <a:p>
            <a:pPr>
              <a:defRPr/>
            </a:pPr>
            <a:fld id="{B77AA5A8-0605-4CF6-B772-62832755E531}" type="slidenum">
              <a:rPr lang="en-US" altLang="en-US"/>
              <a:pPr>
                <a:defRPr/>
              </a:pPr>
              <a:t>‹#›</a:t>
            </a:fld>
            <a:endParaRPr lang="en-US" altLang="en-US"/>
          </a:p>
        </p:txBody>
      </p:sp>
    </p:spTree>
    <p:extLst>
      <p:ext uri="{BB962C8B-B14F-4D97-AF65-F5344CB8AC3E}">
        <p14:creationId xmlns:p14="http://schemas.microsoft.com/office/powerpoint/2010/main" val="108728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pPr>
              <a:defRPr/>
            </a:pPr>
            <a:fld id="{E159C89A-A871-487A-8BE5-724659B8E71C}" type="slidenum">
              <a:rPr lang="en-US" altLang="en-US"/>
              <a:pPr>
                <a:defRPr/>
              </a:pPr>
              <a:t>‹#›</a:t>
            </a:fld>
            <a:endParaRPr lang="en-US" altLang="en-US"/>
          </a:p>
        </p:txBody>
      </p:sp>
    </p:spTree>
    <p:extLst>
      <p:ext uri="{BB962C8B-B14F-4D97-AF65-F5344CB8AC3E}">
        <p14:creationId xmlns:p14="http://schemas.microsoft.com/office/powerpoint/2010/main" val="142323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pPr>
              <a:defRPr/>
            </a:pPr>
            <a:fld id="{9A59FEC0-7010-4516-AB07-05A545A0A5F1}" type="slidenum">
              <a:rPr lang="en-US" altLang="en-US"/>
              <a:pPr>
                <a:defRPr/>
              </a:pPr>
              <a:t>‹#›</a:t>
            </a:fld>
            <a:endParaRPr lang="en-US" altLang="en-US"/>
          </a:p>
        </p:txBody>
      </p:sp>
    </p:spTree>
    <p:extLst>
      <p:ext uri="{BB962C8B-B14F-4D97-AF65-F5344CB8AC3E}">
        <p14:creationId xmlns:p14="http://schemas.microsoft.com/office/powerpoint/2010/main" val="99297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00050" indent="-400050">
              <a:buClr>
                <a:srgbClr val="069FF5"/>
              </a:buClr>
              <a:buFont typeface="Wingdings" panose="05000000000000000000" pitchFamily="2" charset="2"/>
              <a:buChar char="Ø"/>
              <a:defRPr lang="en-US" sz="2800" kern="1200" dirty="0" smtClean="0">
                <a:solidFill>
                  <a:srgbClr val="000000"/>
                </a:solidFill>
                <a:latin typeface="+mn-lt"/>
                <a:ea typeface="+mn-ea"/>
                <a:cs typeface="+mn-cs"/>
                <a:sym typeface="Calibri" panose="020F0502020204030204" pitchFamily="34" charset="0"/>
              </a:defRPr>
            </a:lvl1pPr>
            <a:lvl2pPr marL="860425" indent="-403225">
              <a:buClr>
                <a:srgbClr val="069FF5"/>
              </a:buClr>
              <a:buFont typeface="Wingdings" panose="05000000000000000000" pitchFamily="2" charset="2"/>
              <a:buChar char="Ø"/>
              <a:defRPr sz="2400"/>
            </a:lvl2pPr>
            <a:lvl3pPr marL="1314450" indent="-400050">
              <a:buClr>
                <a:srgbClr val="069FF5"/>
              </a:buClr>
              <a:buFont typeface="Wingdings" panose="05000000000000000000" pitchFamily="2" charset="2"/>
              <a:buChar char="Ø"/>
              <a:defRPr sz="2000"/>
            </a:lvl3pPr>
            <a:lvl4pPr marL="1774825" indent="-403225">
              <a:buClr>
                <a:srgbClr val="069FF5"/>
              </a:buClr>
              <a:buFont typeface="Wingdings" panose="05000000000000000000" pitchFamily="2" charset="2"/>
              <a:buChar char="Ø"/>
              <a:defRPr sz="1800"/>
            </a:lvl4pPr>
            <a:lvl5pPr marL="2228850" indent="-400050">
              <a:buClr>
                <a:srgbClr val="069FF5"/>
              </a:buClr>
              <a:buFont typeface="Wingdings" panose="05000000000000000000" pitchFamily="2" charset="2"/>
              <a:buChar char="Ø"/>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p:cNvSpPr>
          <p:nvPr>
            <p:ph type="sldNum" sz="quarter" idx="10"/>
          </p:nvPr>
        </p:nvSpPr>
        <p:spPr>
          <a:ln/>
        </p:spPr>
        <p:txBody>
          <a:bodyPr/>
          <a:lstStyle>
            <a:lvl1pPr>
              <a:defRPr/>
            </a:lvl1pPr>
          </a:lstStyle>
          <a:p>
            <a:pPr>
              <a:defRPr/>
            </a:pPr>
            <a:fld id="{E07A9A89-D458-43E6-B2D8-15F6FECC9D6F}" type="slidenum">
              <a:rPr lang="en-US" altLang="en-US"/>
              <a:pPr>
                <a:defRPr/>
              </a:pPr>
              <a:t>‹#›</a:t>
            </a:fld>
            <a:endParaRPr lang="en-US" altLang="en-US"/>
          </a:p>
        </p:txBody>
      </p:sp>
      <p:grpSp>
        <p:nvGrpSpPr>
          <p:cNvPr id="5" name="Group 1"/>
          <p:cNvGrpSpPr>
            <a:grpSpLocks/>
          </p:cNvGrpSpPr>
          <p:nvPr userDrawn="1"/>
        </p:nvGrpSpPr>
        <p:grpSpPr bwMode="auto">
          <a:xfrm>
            <a:off x="-31750" y="-17463"/>
            <a:ext cx="12255500" cy="1155701"/>
            <a:chOff x="0" y="0"/>
            <a:chExt cx="12255612" cy="1157927"/>
          </a:xfrm>
        </p:grpSpPr>
        <p:sp>
          <p:nvSpPr>
            <p:cNvPr id="6" name="Rectangle 2"/>
            <p:cNvSpPr>
              <a:spLocks/>
            </p:cNvSpPr>
            <p:nvPr/>
          </p:nvSpPr>
          <p:spPr bwMode="auto">
            <a:xfrm>
              <a:off x="0" y="0"/>
              <a:ext cx="12255612" cy="1157927"/>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grpSp>
          <p:nvGrpSpPr>
            <p:cNvPr id="7" name="Group 3"/>
            <p:cNvGrpSpPr>
              <a:grpSpLocks/>
            </p:cNvGrpSpPr>
            <p:nvPr/>
          </p:nvGrpSpPr>
          <p:grpSpPr bwMode="auto">
            <a:xfrm>
              <a:off x="440407" y="198348"/>
              <a:ext cx="761230" cy="761230"/>
              <a:chOff x="0" y="0"/>
              <a:chExt cx="761230" cy="761230"/>
            </a:xfrm>
          </p:grpSpPr>
          <p:sp>
            <p:nvSpPr>
              <p:cNvPr id="8" name="Oval 4"/>
              <p:cNvSpPr>
                <a:spLocks/>
              </p:cNvSpPr>
              <p:nvPr/>
            </p:nvSpPr>
            <p:spPr bwMode="auto">
              <a:xfrm>
                <a:off x="0" y="0"/>
                <a:ext cx="761230" cy="761230"/>
              </a:xfrm>
              <a:prstGeom prst="ellipse">
                <a:avLst/>
              </a:prstGeom>
              <a:solidFill>
                <a:srgbClr val="FFFF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pic>
            <p:nvPicPr>
              <p:cNvPr id="9"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60" y="185079"/>
                <a:ext cx="569510" cy="436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11" name="Title 1"/>
          <p:cNvSpPr>
            <a:spLocks noGrp="1"/>
          </p:cNvSpPr>
          <p:nvPr>
            <p:ph type="title"/>
          </p:nvPr>
        </p:nvSpPr>
        <p:spPr>
          <a:xfrm>
            <a:off x="1552887" y="179034"/>
            <a:ext cx="9790992" cy="765175"/>
          </a:xfrm>
          <a:prstGeom prst="rect">
            <a:avLst/>
          </a:prstGeom>
        </p:spPr>
        <p:txBody>
          <a:bodyPr anchor="ctr"/>
          <a:lstStyle>
            <a:lvl1pPr>
              <a:defRPr sz="3800" b="1">
                <a:solidFill>
                  <a:srgbClr val="424242"/>
                </a:solidFill>
              </a:defRPr>
            </a:lvl1pPr>
          </a:lstStyle>
          <a:p>
            <a:r>
              <a:rPr lang="en-US" dirty="0"/>
              <a:t>Click to edit Master title style</a:t>
            </a:r>
          </a:p>
        </p:txBody>
      </p:sp>
    </p:spTree>
    <p:extLst>
      <p:ext uri="{BB962C8B-B14F-4D97-AF65-F5344CB8AC3E}">
        <p14:creationId xmlns:p14="http://schemas.microsoft.com/office/powerpoint/2010/main" val="171785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1" descr="3_4.jpg"/>
          <p:cNvPicPr>
            <a:picLocks noChangeAspect="1"/>
          </p:cNvPicPr>
          <p:nvPr userDrawn="1"/>
        </p:nvPicPr>
        <p:blipFill>
          <a:blip r:embed="rId2" cstate="print">
            <a:extLst>
              <a:ext uri="{28A0092B-C50C-407E-A947-70E740481C1C}">
                <a14:useLocalDpi xmlns:a14="http://schemas.microsoft.com/office/drawing/2010/main" val="0"/>
              </a:ext>
            </a:extLst>
          </a:blip>
          <a:srcRect l="7201" t="20462" r="47253" b="41666"/>
          <a:stretch>
            <a:fillRect/>
          </a:stretch>
        </p:blipFill>
        <p:spPr bwMode="auto">
          <a:xfrm>
            <a:off x="3175" y="0"/>
            <a:ext cx="12184063" cy="685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a:spLocks/>
          </p:cNvSpPr>
          <p:nvPr userDrawn="1"/>
        </p:nvSpPr>
        <p:spPr bwMode="auto">
          <a:xfrm>
            <a:off x="588963" y="2698750"/>
            <a:ext cx="5456237" cy="879475"/>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dirty="0"/>
          </a:p>
        </p:txBody>
      </p:sp>
      <p:sp>
        <p:nvSpPr>
          <p:cNvPr id="7" name="Rectangle 3"/>
          <p:cNvSpPr txBox="1">
            <a:spLocks noChangeArrowheads="1"/>
          </p:cNvSpPr>
          <p:nvPr userDrawn="1"/>
        </p:nvSpPr>
        <p:spPr>
          <a:xfrm>
            <a:off x="1938338" y="1325563"/>
            <a:ext cx="4779962" cy="1209675"/>
          </a:xfrm>
          <a:prstGeom prst="rect">
            <a:avLst/>
          </a:prstGeom>
        </p:spPr>
        <p:txBody>
          <a:bodyPr anchor="t"/>
          <a:lst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panose="020F0502020204030204" pitchFamily="34" charset="0"/>
              </a:defRPr>
            </a:lvl1pPr>
            <a:lvl2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defTabSz="849313" eaLnBrk="1"/>
            <a:r>
              <a:rPr lang="en-US" altLang="en-US" sz="3800" b="1" dirty="0">
                <a:solidFill>
                  <a:srgbClr val="424242"/>
                </a:solidFill>
              </a:rPr>
              <a:t>Voting Systems Assessment Project</a:t>
            </a:r>
          </a:p>
        </p:txBody>
      </p:sp>
      <p:grpSp>
        <p:nvGrpSpPr>
          <p:cNvPr id="10" name="Group 6"/>
          <p:cNvGrpSpPr>
            <a:grpSpLocks/>
          </p:cNvGrpSpPr>
          <p:nvPr userDrawn="1"/>
        </p:nvGrpSpPr>
        <p:grpSpPr bwMode="auto">
          <a:xfrm>
            <a:off x="509588" y="1206500"/>
            <a:ext cx="1320800" cy="1320800"/>
            <a:chOff x="-1" y="-1"/>
            <a:chExt cx="1321346" cy="1321346"/>
          </a:xfrm>
        </p:grpSpPr>
        <p:sp>
          <p:nvSpPr>
            <p:cNvPr id="11" name="Oval 7"/>
            <p:cNvSpPr>
              <a:spLocks/>
            </p:cNvSpPr>
            <p:nvPr/>
          </p:nvSpPr>
          <p:spPr bwMode="auto">
            <a:xfrm>
              <a:off x="0" y="0"/>
              <a:ext cx="1321345" cy="1321345"/>
            </a:xfrm>
            <a:prstGeom prst="ellipse">
              <a:avLst/>
            </a:prstGeom>
            <a:solidFill>
              <a:srgbClr val="FFFF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pic>
          <p:nvPicPr>
            <p:cNvPr id="12" name="Picture 8"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394" y="321261"/>
              <a:ext cx="988557" cy="75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3" name="Picture 9" descr="pasted-image.pd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4685" y="5258987"/>
            <a:ext cx="76517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586668" y="2591342"/>
            <a:ext cx="5458532" cy="10895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720" rIns="45720" anchor="ctr">
            <a:spAutoFit/>
          </a:bodyPr>
          <a:lstStyle>
            <a:lvl1pPr>
              <a:defRPr lang="en-US" sz="3600" b="1">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lgn="ctr" eaLnBrk="1"/>
            <a:r>
              <a:rPr lang="en-US" dirty="0"/>
              <a:t>Click to edit Master title style</a:t>
            </a:r>
          </a:p>
        </p:txBody>
      </p:sp>
      <p:sp>
        <p:nvSpPr>
          <p:cNvPr id="16" name="Rectangle 3"/>
          <p:cNvSpPr txBox="1">
            <a:spLocks noChangeArrowheads="1"/>
          </p:cNvSpPr>
          <p:nvPr userDrawn="1"/>
        </p:nvSpPr>
        <p:spPr>
          <a:xfrm>
            <a:off x="1521825" y="5222289"/>
            <a:ext cx="3014663" cy="76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lvl1pPr marL="228600" indent="-228600" eaLnBrk="1">
              <a:lnSpc>
                <a:spcPct val="120000"/>
              </a:lnSpc>
              <a:buSzTx/>
              <a:buFontTx/>
              <a:buNone/>
              <a:defRPr sz="1400">
                <a:latin typeface="+mn-lt"/>
                <a:ea typeface="+mn-ea"/>
                <a:cs typeface="+mn-cs"/>
              </a:defRPr>
            </a:lvl1pPr>
            <a:lvl2pPr marL="723900" indent="-266700">
              <a:lnSpc>
                <a:spcPct val="90000"/>
              </a:lnSpc>
              <a:spcBef>
                <a:spcPts val="1000"/>
              </a:spcBef>
              <a:buSzPct val="100000"/>
              <a:buFont typeface="Arial" panose="020B0604020202020204" pitchFamily="34" charset="0"/>
              <a:buChar char="•"/>
              <a:defRPr sz="2800">
                <a:latin typeface="+mn-lt"/>
                <a:ea typeface="+mn-ea"/>
                <a:cs typeface="+mn-cs"/>
              </a:defRPr>
            </a:lvl2pPr>
            <a:lvl3pPr marL="1233488" indent="-319088">
              <a:lnSpc>
                <a:spcPct val="90000"/>
              </a:lnSpc>
              <a:spcBef>
                <a:spcPts val="1000"/>
              </a:spcBef>
              <a:buSzPct val="100000"/>
              <a:buFont typeface="Arial" panose="020B0604020202020204" pitchFamily="34" charset="0"/>
              <a:buChar char="•"/>
              <a:defRPr sz="2800">
                <a:latin typeface="+mn-lt"/>
                <a:ea typeface="+mn-ea"/>
                <a:cs typeface="+mn-cs"/>
              </a:defRPr>
            </a:lvl3pPr>
            <a:lvl4pPr marL="1727200" indent="-355600">
              <a:lnSpc>
                <a:spcPct val="90000"/>
              </a:lnSpc>
              <a:spcBef>
                <a:spcPts val="1000"/>
              </a:spcBef>
              <a:buSzPct val="100000"/>
              <a:buFont typeface="Arial" panose="020B0604020202020204" pitchFamily="34" charset="0"/>
              <a:buChar char="•"/>
              <a:defRPr sz="2800">
                <a:latin typeface="+mn-lt"/>
                <a:ea typeface="+mn-ea"/>
                <a:cs typeface="+mn-cs"/>
              </a:defRPr>
            </a:lvl4pPr>
            <a:lvl5pPr marL="2184400" indent="-355600">
              <a:lnSpc>
                <a:spcPct val="90000"/>
              </a:lnSpc>
              <a:spcBef>
                <a:spcPts val="1000"/>
              </a:spcBef>
              <a:buSzPct val="100000"/>
              <a:buFont typeface="Arial" panose="020B0604020202020204" pitchFamily="34" charset="0"/>
              <a:buChar char="•"/>
              <a:defRPr sz="2800">
                <a:latin typeface="+mn-lt"/>
                <a:ea typeface="+mn-ea"/>
                <a:cs typeface="+mn-cs"/>
              </a:defRPr>
            </a:lvl5pPr>
            <a:lvl6pPr marL="25146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6pPr>
            <a:lvl7pPr marL="29718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7pPr>
            <a:lvl8pPr marL="34290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8pPr>
            <a:lvl9pPr marL="3886200" indent="-228600">
              <a:lnSpc>
                <a:spcPct val="90000"/>
              </a:lnSpc>
              <a:spcBef>
                <a:spcPts val="500"/>
              </a:spcBef>
              <a:buFont typeface="Arial" panose="020B0604020202020204" pitchFamily="34" charset="0"/>
              <a:buChar char="•"/>
              <a:defRPr sz="1800">
                <a:solidFill>
                  <a:schemeClr val="tx1"/>
                </a:solidFill>
                <a:latin typeface="+mn-lt"/>
                <a:ea typeface="+mn-ea"/>
                <a:cs typeface="+mn-cs"/>
              </a:defRPr>
            </a:lvl9pPr>
          </a:lstStyle>
          <a:p>
            <a:pPr lvl="0"/>
            <a:r>
              <a:rPr lang="en-US" altLang="en-US" dirty="0"/>
              <a:t>County of Los Angeles</a:t>
            </a:r>
          </a:p>
          <a:p>
            <a:pPr lvl="0"/>
            <a:r>
              <a:rPr lang="en-US" altLang="en-US" dirty="0"/>
              <a:t>Registrar-Recorder/County Clerk</a:t>
            </a:r>
          </a:p>
        </p:txBody>
      </p:sp>
    </p:spTree>
    <p:extLst>
      <p:ext uri="{BB962C8B-B14F-4D97-AF65-F5344CB8AC3E}">
        <p14:creationId xmlns:p14="http://schemas.microsoft.com/office/powerpoint/2010/main" val="225749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400050" indent="-400050">
              <a:buClr>
                <a:srgbClr val="069FF5"/>
              </a:buClr>
              <a:buFont typeface="Wingdings" panose="05000000000000000000" pitchFamily="2" charset="2"/>
              <a:buChar char="Ø"/>
              <a:defRPr/>
            </a:lvl1pPr>
            <a:lvl2pPr marL="860425" indent="-403225">
              <a:buClr>
                <a:srgbClr val="069FF5"/>
              </a:buClr>
              <a:buFont typeface="Wingdings" panose="05000000000000000000" pitchFamily="2" charset="2"/>
              <a:buChar char="Ø"/>
              <a:defRPr sz="2400"/>
            </a:lvl2pPr>
            <a:lvl3pPr marL="1314450" indent="-400050">
              <a:buClr>
                <a:srgbClr val="069FF5"/>
              </a:buClr>
              <a:buFont typeface="Wingdings" panose="05000000000000000000" pitchFamily="2" charset="2"/>
              <a:buChar char="Ø"/>
              <a:defRPr sz="2000"/>
            </a:lvl3pPr>
            <a:lvl4pPr marL="1774825" indent="-403225">
              <a:buClr>
                <a:srgbClr val="069FF5"/>
              </a:buClr>
              <a:buFont typeface="Wingdings" panose="05000000000000000000" pitchFamily="2" charset="2"/>
              <a:buChar char="Ø"/>
              <a:defRPr sz="1800"/>
            </a:lvl4pPr>
            <a:lvl5pPr marL="2228850" indent="-400050">
              <a:buClr>
                <a:srgbClr val="069FF5"/>
              </a:buClr>
              <a:buFont typeface="Wingdings" panose="05000000000000000000" pitchFamily="2" charset="2"/>
              <a:buChar char="Ø"/>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400050" indent="-400050">
              <a:buClr>
                <a:srgbClr val="069FF5"/>
              </a:buClr>
              <a:buFont typeface="Wingdings" panose="05000000000000000000" pitchFamily="2" charset="2"/>
              <a:buChar char="Ø"/>
              <a:defRPr/>
            </a:lvl1pPr>
            <a:lvl2pPr marL="860425" indent="-403225">
              <a:buClr>
                <a:srgbClr val="069FF5"/>
              </a:buClr>
              <a:buFont typeface="Wingdings" panose="05000000000000000000" pitchFamily="2" charset="2"/>
              <a:buChar char="Ø"/>
              <a:defRPr sz="2400"/>
            </a:lvl2pPr>
            <a:lvl3pPr marL="1314450" indent="-400050">
              <a:buClr>
                <a:srgbClr val="069FF5"/>
              </a:buClr>
              <a:buFont typeface="Wingdings" panose="05000000000000000000" pitchFamily="2" charset="2"/>
              <a:buChar char="Ø"/>
              <a:defRPr sz="2000"/>
            </a:lvl3pPr>
            <a:lvl4pPr marL="1774825" indent="-403225">
              <a:buClr>
                <a:srgbClr val="069FF5"/>
              </a:buClr>
              <a:buFont typeface="Wingdings" panose="05000000000000000000" pitchFamily="2" charset="2"/>
              <a:buChar char="Ø"/>
              <a:defRPr sz="1800"/>
            </a:lvl4pPr>
            <a:lvl5pPr marL="2228850" indent="-400050">
              <a:buClr>
                <a:srgbClr val="069FF5"/>
              </a:buClr>
              <a:buFont typeface="Wingdings" panose="05000000000000000000" pitchFamily="2" charset="2"/>
              <a:buChar char="Ø"/>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p:cNvSpPr>
          <p:nvPr>
            <p:ph type="sldNum" sz="quarter" idx="10"/>
          </p:nvPr>
        </p:nvSpPr>
        <p:spPr>
          <a:ln/>
        </p:spPr>
        <p:txBody>
          <a:bodyPr/>
          <a:lstStyle>
            <a:lvl1pPr>
              <a:defRPr/>
            </a:lvl1pPr>
          </a:lstStyle>
          <a:p>
            <a:pPr>
              <a:defRPr/>
            </a:pPr>
            <a:fld id="{260597E8-0067-42AC-A32E-ECECEA47F234}" type="slidenum">
              <a:rPr lang="en-US" altLang="en-US"/>
              <a:pPr>
                <a:defRPr/>
              </a:pPr>
              <a:t>‹#›</a:t>
            </a:fld>
            <a:endParaRPr lang="en-US" altLang="en-US"/>
          </a:p>
        </p:txBody>
      </p:sp>
      <p:grpSp>
        <p:nvGrpSpPr>
          <p:cNvPr id="6" name="Group 1"/>
          <p:cNvGrpSpPr>
            <a:grpSpLocks/>
          </p:cNvGrpSpPr>
          <p:nvPr userDrawn="1"/>
        </p:nvGrpSpPr>
        <p:grpSpPr bwMode="auto">
          <a:xfrm>
            <a:off x="-31750" y="-17463"/>
            <a:ext cx="12255500" cy="1155701"/>
            <a:chOff x="0" y="0"/>
            <a:chExt cx="12255612" cy="1157927"/>
          </a:xfrm>
        </p:grpSpPr>
        <p:sp>
          <p:nvSpPr>
            <p:cNvPr id="7" name="Rectangle 2"/>
            <p:cNvSpPr>
              <a:spLocks/>
            </p:cNvSpPr>
            <p:nvPr/>
          </p:nvSpPr>
          <p:spPr bwMode="auto">
            <a:xfrm>
              <a:off x="0" y="0"/>
              <a:ext cx="12255612" cy="1157927"/>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grpSp>
          <p:nvGrpSpPr>
            <p:cNvPr id="8" name="Group 3"/>
            <p:cNvGrpSpPr>
              <a:grpSpLocks/>
            </p:cNvGrpSpPr>
            <p:nvPr/>
          </p:nvGrpSpPr>
          <p:grpSpPr bwMode="auto">
            <a:xfrm>
              <a:off x="440407" y="198348"/>
              <a:ext cx="761230" cy="761230"/>
              <a:chOff x="0" y="0"/>
              <a:chExt cx="761230" cy="761230"/>
            </a:xfrm>
          </p:grpSpPr>
          <p:sp>
            <p:nvSpPr>
              <p:cNvPr id="9" name="Oval 4"/>
              <p:cNvSpPr>
                <a:spLocks/>
              </p:cNvSpPr>
              <p:nvPr/>
            </p:nvSpPr>
            <p:spPr bwMode="auto">
              <a:xfrm>
                <a:off x="0" y="0"/>
                <a:ext cx="761230" cy="761230"/>
              </a:xfrm>
              <a:prstGeom prst="ellipse">
                <a:avLst/>
              </a:prstGeom>
              <a:solidFill>
                <a:srgbClr val="FFFF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pic>
            <p:nvPicPr>
              <p:cNvPr id="10"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60" y="185079"/>
                <a:ext cx="569510" cy="436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11" name="Title 1"/>
          <p:cNvSpPr>
            <a:spLocks noGrp="1"/>
          </p:cNvSpPr>
          <p:nvPr>
            <p:ph type="title"/>
          </p:nvPr>
        </p:nvSpPr>
        <p:spPr>
          <a:xfrm>
            <a:off x="1552887" y="179034"/>
            <a:ext cx="9790992" cy="765175"/>
          </a:xfrm>
          <a:prstGeom prst="rect">
            <a:avLst/>
          </a:prstGeom>
        </p:spPr>
        <p:txBody>
          <a:bodyPr anchor="ctr"/>
          <a:lstStyle>
            <a:lvl1pPr>
              <a:defRPr sz="3800" b="1">
                <a:solidFill>
                  <a:srgbClr val="424242"/>
                </a:solidFill>
              </a:defRPr>
            </a:lvl1pPr>
          </a:lstStyle>
          <a:p>
            <a:r>
              <a:rPr lang="en-US" dirty="0"/>
              <a:t>Click to edit Master title style</a:t>
            </a:r>
          </a:p>
        </p:txBody>
      </p:sp>
    </p:spTree>
    <p:extLst>
      <p:ext uri="{BB962C8B-B14F-4D97-AF65-F5344CB8AC3E}">
        <p14:creationId xmlns:p14="http://schemas.microsoft.com/office/powerpoint/2010/main" val="141536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a:lvl5pPr>
          </a:lstStyle>
          <a:p>
            <a:pPr marL="400050" lvl="0" indent="-400050">
              <a:buClr>
                <a:srgbClr val="069FF5"/>
              </a:buClr>
              <a:buFont typeface="Wingdings" panose="05000000000000000000" pitchFamily="2" charset="2"/>
              <a:buChar char="Ø"/>
            </a:pPr>
            <a:r>
              <a:rPr lang="en-US"/>
              <a:t>Click to edit Master text styles</a:t>
            </a:r>
          </a:p>
          <a:p>
            <a:pPr marL="860425" lvl="1" indent="-403225">
              <a:buClr>
                <a:srgbClr val="069FF5"/>
              </a:buClr>
              <a:buFont typeface="Wingdings" panose="05000000000000000000" pitchFamily="2" charset="2"/>
              <a:buChar char="Ø"/>
            </a:pPr>
            <a:r>
              <a:rPr lang="en-US"/>
              <a:t>Second level</a:t>
            </a:r>
          </a:p>
          <a:p>
            <a:pPr marL="1314450" lvl="2" indent="-400050">
              <a:buClr>
                <a:srgbClr val="069FF5"/>
              </a:buClr>
              <a:buFont typeface="Wingdings" panose="05000000000000000000" pitchFamily="2" charset="2"/>
              <a:buChar char="Ø"/>
            </a:pPr>
            <a:r>
              <a:rPr lang="en-US"/>
              <a:t>Third level</a:t>
            </a:r>
          </a:p>
          <a:p>
            <a:pPr marL="1774825" lvl="3" indent="-403225">
              <a:buClr>
                <a:srgbClr val="069FF5"/>
              </a:buClr>
              <a:buFont typeface="Wingdings" panose="05000000000000000000" pitchFamily="2" charset="2"/>
              <a:buChar char="Ø"/>
            </a:pPr>
            <a:r>
              <a:rPr lang="en-US"/>
              <a:t>Fourth level</a:t>
            </a:r>
          </a:p>
          <a:p>
            <a:pPr marL="2228850" lvl="4" indent="-400050">
              <a:buClr>
                <a:srgbClr val="069FF5"/>
              </a:buClr>
              <a:buFont typeface="Wingdings" panose="05000000000000000000" pitchFamily="2" charset="2"/>
              <a:buChar char="Ø"/>
            </a:pPr>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a:lvl5pPr>
          </a:lstStyle>
          <a:p>
            <a:pPr marL="400050" lvl="0" indent="-400050">
              <a:buClr>
                <a:srgbClr val="069FF5"/>
              </a:buClr>
              <a:buFont typeface="Wingdings" panose="05000000000000000000" pitchFamily="2" charset="2"/>
              <a:buChar char="Ø"/>
            </a:pPr>
            <a:r>
              <a:rPr lang="en-US"/>
              <a:t>Click to edit Master text styles</a:t>
            </a:r>
          </a:p>
          <a:p>
            <a:pPr marL="860425" lvl="1" indent="-403225">
              <a:buClr>
                <a:srgbClr val="069FF5"/>
              </a:buClr>
              <a:buFont typeface="Wingdings" panose="05000000000000000000" pitchFamily="2" charset="2"/>
              <a:buChar char="Ø"/>
            </a:pPr>
            <a:r>
              <a:rPr lang="en-US"/>
              <a:t>Second level</a:t>
            </a:r>
          </a:p>
          <a:p>
            <a:pPr marL="1314450" lvl="2" indent="-400050">
              <a:buClr>
                <a:srgbClr val="069FF5"/>
              </a:buClr>
              <a:buFont typeface="Wingdings" panose="05000000000000000000" pitchFamily="2" charset="2"/>
              <a:buChar char="Ø"/>
            </a:pPr>
            <a:r>
              <a:rPr lang="en-US"/>
              <a:t>Third level</a:t>
            </a:r>
          </a:p>
          <a:p>
            <a:pPr marL="1774825" lvl="3" indent="-403225">
              <a:buClr>
                <a:srgbClr val="069FF5"/>
              </a:buClr>
              <a:buFont typeface="Wingdings" panose="05000000000000000000" pitchFamily="2" charset="2"/>
              <a:buChar char="Ø"/>
            </a:pPr>
            <a:r>
              <a:rPr lang="en-US"/>
              <a:t>Fourth level</a:t>
            </a:r>
          </a:p>
          <a:p>
            <a:pPr marL="2228850" lvl="4" indent="-400050">
              <a:buClr>
                <a:srgbClr val="069FF5"/>
              </a:buClr>
              <a:buFont typeface="Wingdings" panose="05000000000000000000" pitchFamily="2" charset="2"/>
              <a:buChar char="Ø"/>
            </a:pPr>
            <a:r>
              <a:rPr lang="en-US"/>
              <a:t>Fifth level</a:t>
            </a:r>
          </a:p>
        </p:txBody>
      </p:sp>
      <p:sp>
        <p:nvSpPr>
          <p:cNvPr id="7" name="Rectangle 3"/>
          <p:cNvSpPr>
            <a:spLocks noGrp="1"/>
          </p:cNvSpPr>
          <p:nvPr>
            <p:ph type="sldNum" sz="quarter" idx="10"/>
          </p:nvPr>
        </p:nvSpPr>
        <p:spPr>
          <a:ln/>
        </p:spPr>
        <p:txBody>
          <a:bodyPr/>
          <a:lstStyle>
            <a:lvl1pPr>
              <a:defRPr/>
            </a:lvl1pPr>
          </a:lstStyle>
          <a:p>
            <a:pPr>
              <a:defRPr/>
            </a:pPr>
            <a:fld id="{A2C8703E-7C54-46FB-939A-F94261B2E167}" type="slidenum">
              <a:rPr lang="en-US" altLang="en-US"/>
              <a:pPr>
                <a:defRPr/>
              </a:pPr>
              <a:t>‹#›</a:t>
            </a:fld>
            <a:endParaRPr lang="en-US" altLang="en-US"/>
          </a:p>
        </p:txBody>
      </p:sp>
      <p:grpSp>
        <p:nvGrpSpPr>
          <p:cNvPr id="8" name="Group 1"/>
          <p:cNvGrpSpPr>
            <a:grpSpLocks/>
          </p:cNvGrpSpPr>
          <p:nvPr userDrawn="1"/>
        </p:nvGrpSpPr>
        <p:grpSpPr bwMode="auto">
          <a:xfrm>
            <a:off x="-31750" y="-17463"/>
            <a:ext cx="12255500" cy="1155701"/>
            <a:chOff x="0" y="0"/>
            <a:chExt cx="12255612" cy="1157927"/>
          </a:xfrm>
        </p:grpSpPr>
        <p:sp>
          <p:nvSpPr>
            <p:cNvPr id="9" name="Rectangle 2"/>
            <p:cNvSpPr>
              <a:spLocks/>
            </p:cNvSpPr>
            <p:nvPr/>
          </p:nvSpPr>
          <p:spPr bwMode="auto">
            <a:xfrm>
              <a:off x="0" y="0"/>
              <a:ext cx="12255612" cy="1157927"/>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grpSp>
          <p:nvGrpSpPr>
            <p:cNvPr id="10" name="Group 3"/>
            <p:cNvGrpSpPr>
              <a:grpSpLocks/>
            </p:cNvGrpSpPr>
            <p:nvPr/>
          </p:nvGrpSpPr>
          <p:grpSpPr bwMode="auto">
            <a:xfrm>
              <a:off x="440407" y="198348"/>
              <a:ext cx="761230" cy="761230"/>
              <a:chOff x="0" y="0"/>
              <a:chExt cx="761230" cy="761230"/>
            </a:xfrm>
          </p:grpSpPr>
          <p:sp>
            <p:nvSpPr>
              <p:cNvPr id="11" name="Oval 4"/>
              <p:cNvSpPr>
                <a:spLocks/>
              </p:cNvSpPr>
              <p:nvPr/>
            </p:nvSpPr>
            <p:spPr bwMode="auto">
              <a:xfrm>
                <a:off x="0" y="0"/>
                <a:ext cx="761230" cy="761230"/>
              </a:xfrm>
              <a:prstGeom prst="ellipse">
                <a:avLst/>
              </a:prstGeom>
              <a:solidFill>
                <a:srgbClr val="FFFF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pic>
            <p:nvPicPr>
              <p:cNvPr id="12"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60" y="185079"/>
                <a:ext cx="569510" cy="436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13" name="Title 1"/>
          <p:cNvSpPr>
            <a:spLocks noGrp="1"/>
          </p:cNvSpPr>
          <p:nvPr>
            <p:ph type="title"/>
          </p:nvPr>
        </p:nvSpPr>
        <p:spPr>
          <a:xfrm>
            <a:off x="1552887" y="179034"/>
            <a:ext cx="9790992" cy="765175"/>
          </a:xfrm>
          <a:prstGeom prst="rect">
            <a:avLst/>
          </a:prstGeom>
        </p:spPr>
        <p:txBody>
          <a:bodyPr anchor="ctr"/>
          <a:lstStyle>
            <a:lvl1pPr>
              <a:defRPr sz="3800" b="1">
                <a:solidFill>
                  <a:srgbClr val="424242"/>
                </a:solidFill>
              </a:defRPr>
            </a:lvl1pPr>
          </a:lstStyle>
          <a:p>
            <a:r>
              <a:rPr lang="en-US" dirty="0"/>
              <a:t>Click to edit Master title style</a:t>
            </a:r>
          </a:p>
        </p:txBody>
      </p:sp>
    </p:spTree>
    <p:extLst>
      <p:ext uri="{BB962C8B-B14F-4D97-AF65-F5344CB8AC3E}">
        <p14:creationId xmlns:p14="http://schemas.microsoft.com/office/powerpoint/2010/main" val="370233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3"/>
          <p:cNvSpPr>
            <a:spLocks noGrp="1"/>
          </p:cNvSpPr>
          <p:nvPr>
            <p:ph type="sldNum" sz="quarter" idx="10"/>
          </p:nvPr>
        </p:nvSpPr>
        <p:spPr>
          <a:ln/>
        </p:spPr>
        <p:txBody>
          <a:bodyPr/>
          <a:lstStyle>
            <a:lvl1pPr>
              <a:defRPr/>
            </a:lvl1pPr>
          </a:lstStyle>
          <a:p>
            <a:pPr>
              <a:defRPr/>
            </a:pPr>
            <a:fld id="{F0986E2C-E1B9-4F75-901F-EC438EFD181D}" type="slidenum">
              <a:rPr lang="en-US" altLang="en-US"/>
              <a:pPr>
                <a:defRPr/>
              </a:pPr>
              <a:t>‹#›</a:t>
            </a:fld>
            <a:endParaRPr lang="en-US" altLang="en-US"/>
          </a:p>
        </p:txBody>
      </p:sp>
      <p:grpSp>
        <p:nvGrpSpPr>
          <p:cNvPr id="4" name="Group 1"/>
          <p:cNvGrpSpPr>
            <a:grpSpLocks/>
          </p:cNvGrpSpPr>
          <p:nvPr userDrawn="1"/>
        </p:nvGrpSpPr>
        <p:grpSpPr bwMode="auto">
          <a:xfrm>
            <a:off x="-31750" y="-17463"/>
            <a:ext cx="12255500" cy="1155701"/>
            <a:chOff x="0" y="0"/>
            <a:chExt cx="12255612" cy="1157927"/>
          </a:xfrm>
        </p:grpSpPr>
        <p:sp>
          <p:nvSpPr>
            <p:cNvPr id="5" name="Rectangle 2"/>
            <p:cNvSpPr>
              <a:spLocks/>
            </p:cNvSpPr>
            <p:nvPr/>
          </p:nvSpPr>
          <p:spPr bwMode="auto">
            <a:xfrm>
              <a:off x="0" y="0"/>
              <a:ext cx="12255612" cy="1157927"/>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grpSp>
          <p:nvGrpSpPr>
            <p:cNvPr id="6" name="Group 3"/>
            <p:cNvGrpSpPr>
              <a:grpSpLocks/>
            </p:cNvGrpSpPr>
            <p:nvPr/>
          </p:nvGrpSpPr>
          <p:grpSpPr bwMode="auto">
            <a:xfrm>
              <a:off x="440407" y="198348"/>
              <a:ext cx="761230" cy="761230"/>
              <a:chOff x="0" y="0"/>
              <a:chExt cx="761230" cy="761230"/>
            </a:xfrm>
          </p:grpSpPr>
          <p:sp>
            <p:nvSpPr>
              <p:cNvPr id="7" name="Oval 4"/>
              <p:cNvSpPr>
                <a:spLocks/>
              </p:cNvSpPr>
              <p:nvPr/>
            </p:nvSpPr>
            <p:spPr bwMode="auto">
              <a:xfrm>
                <a:off x="0" y="0"/>
                <a:ext cx="761230" cy="761230"/>
              </a:xfrm>
              <a:prstGeom prst="ellipse">
                <a:avLst/>
              </a:prstGeom>
              <a:solidFill>
                <a:srgbClr val="FFFF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pic>
            <p:nvPicPr>
              <p:cNvPr id="8" name="Picture 5"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60" y="185079"/>
                <a:ext cx="569510" cy="436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
        <p:nvSpPr>
          <p:cNvPr id="9" name="Title 1"/>
          <p:cNvSpPr>
            <a:spLocks noGrp="1"/>
          </p:cNvSpPr>
          <p:nvPr>
            <p:ph type="title"/>
          </p:nvPr>
        </p:nvSpPr>
        <p:spPr>
          <a:xfrm>
            <a:off x="1552887" y="179034"/>
            <a:ext cx="9790992" cy="765175"/>
          </a:xfrm>
          <a:prstGeom prst="rect">
            <a:avLst/>
          </a:prstGeom>
        </p:spPr>
        <p:txBody>
          <a:bodyPr anchor="ctr"/>
          <a:lstStyle>
            <a:lvl1pPr>
              <a:defRPr sz="3800" b="1">
                <a:solidFill>
                  <a:srgbClr val="424242"/>
                </a:solidFill>
              </a:defRPr>
            </a:lvl1pPr>
          </a:lstStyle>
          <a:p>
            <a:r>
              <a:rPr lang="en-US" dirty="0"/>
              <a:t>Click to edit Master title style</a:t>
            </a:r>
          </a:p>
        </p:txBody>
      </p:sp>
    </p:spTree>
    <p:extLst>
      <p:ext uri="{BB962C8B-B14F-4D97-AF65-F5344CB8AC3E}">
        <p14:creationId xmlns:p14="http://schemas.microsoft.com/office/powerpoint/2010/main" val="373607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7E12075E-2621-470A-85E1-C2C0EE0FB8A9}" type="slidenum">
              <a:rPr lang="en-US" altLang="en-US"/>
              <a:pPr>
                <a:defRPr/>
              </a:pPr>
              <a:t>‹#›</a:t>
            </a:fld>
            <a:endParaRPr lang="en-US" altLang="en-US"/>
          </a:p>
        </p:txBody>
      </p:sp>
    </p:spTree>
    <p:extLst>
      <p:ext uri="{BB962C8B-B14F-4D97-AF65-F5344CB8AC3E}">
        <p14:creationId xmlns:p14="http://schemas.microsoft.com/office/powerpoint/2010/main" val="383696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7C155970-9A89-42D5-9622-6883125E30EB}" type="slidenum">
              <a:rPr lang="en-US" altLang="en-US"/>
              <a:pPr>
                <a:defRPr/>
              </a:pPr>
              <a:t>‹#›</a:t>
            </a:fld>
            <a:endParaRPr lang="en-US" altLang="en-US"/>
          </a:p>
        </p:txBody>
      </p:sp>
    </p:spTree>
    <p:extLst>
      <p:ext uri="{BB962C8B-B14F-4D97-AF65-F5344CB8AC3E}">
        <p14:creationId xmlns:p14="http://schemas.microsoft.com/office/powerpoint/2010/main" val="278670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anose="020F0502020204030204" pitchFamily="34" charset="0"/>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C46A3DF9-5AAB-472F-B4D5-CDC7F0475C7C}" type="slidenum">
              <a:rPr lang="en-US" altLang="en-US"/>
              <a:pPr>
                <a:defRPr/>
              </a:pPr>
              <a:t>‹#›</a:t>
            </a:fld>
            <a:endParaRPr lang="en-US" altLang="en-US"/>
          </a:p>
        </p:txBody>
      </p:sp>
    </p:spTree>
    <p:extLst>
      <p:ext uri="{BB962C8B-B14F-4D97-AF65-F5344CB8AC3E}">
        <p14:creationId xmlns:p14="http://schemas.microsoft.com/office/powerpoint/2010/main" val="3067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p:cNvSpPr>
          <p:nvPr>
            <p:ph type="body" idx="1"/>
          </p:nvPr>
        </p:nvSpPr>
        <p:spPr bwMode="auto">
          <a:xfrm>
            <a:off x="838200" y="1825625"/>
            <a:ext cx="105156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3"/>
          <p:cNvSpPr>
            <a:spLocks noGrp="1"/>
          </p:cNvSpPr>
          <p:nvPr>
            <p:ph type="sldNum" sz="quarter" idx="2"/>
          </p:nvPr>
        </p:nvSpPr>
        <p:spPr bwMode="auto">
          <a:xfrm>
            <a:off x="11095038" y="6403975"/>
            <a:ext cx="257175"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eaLnBrk="1">
              <a:defRPr sz="1200">
                <a:solidFill>
                  <a:srgbClr val="888888"/>
                </a:solidFill>
              </a:defRPr>
            </a:lvl1pPr>
          </a:lstStyle>
          <a:p>
            <a:pPr>
              <a:defRPr/>
            </a:pPr>
            <a:fld id="{DB7D7C85-0582-4D0C-BCC6-F7D18E30D5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panose="020F0502020204030204" pitchFamily="34" charset="0"/>
        </a:defRPr>
      </a:lvl1pPr>
      <a:lvl2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l" rtl="0" eaLnBrk="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vsap.lavote.net/request-for-information/"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camisvr.co.la.ca.us/webven/" TargetMode="External"/><Relationship Id="rId4" Type="http://schemas.openxmlformats.org/officeDocument/2006/relationships/hyperlink" Target="mailto:contracts@rrcc.lacounty.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3_4.jpg"/>
          <p:cNvPicPr>
            <a:picLocks noChangeAspect="1"/>
          </p:cNvPicPr>
          <p:nvPr/>
        </p:nvPicPr>
        <p:blipFill>
          <a:blip r:embed="rId3" cstate="print">
            <a:extLst>
              <a:ext uri="{28A0092B-C50C-407E-A947-70E740481C1C}">
                <a14:useLocalDpi xmlns:a14="http://schemas.microsoft.com/office/drawing/2010/main" val="0"/>
              </a:ext>
            </a:extLst>
          </a:blip>
          <a:srcRect l="7201" t="20462" r="47253" b="41666"/>
          <a:stretch>
            <a:fillRect/>
          </a:stretch>
        </p:blipFill>
        <p:spPr bwMode="auto">
          <a:xfrm>
            <a:off x="3175" y="0"/>
            <a:ext cx="12184063" cy="685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p:cNvSpPr>
            <a:spLocks/>
          </p:cNvSpPr>
          <p:nvPr/>
        </p:nvSpPr>
        <p:spPr bwMode="auto">
          <a:xfrm>
            <a:off x="588963" y="2698750"/>
            <a:ext cx="5456237" cy="1727986"/>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4100" name="Rectangle 3"/>
          <p:cNvSpPr>
            <a:spLocks noGrp="1" noChangeArrowheads="1"/>
          </p:cNvSpPr>
          <p:nvPr>
            <p:ph type="ctrTitle"/>
          </p:nvPr>
        </p:nvSpPr>
        <p:spPr>
          <a:xfrm>
            <a:off x="1938338" y="1325563"/>
            <a:ext cx="4779962" cy="1209675"/>
          </a:xfrm>
        </p:spPr>
        <p:txBody>
          <a:bodyPr anchor="t"/>
          <a:lstStyle/>
          <a:p>
            <a:pPr algn="l" defTabSz="849313" eaLnBrk="1"/>
            <a:r>
              <a:rPr lang="en-US" altLang="en-US" sz="3800" b="1" dirty="0">
                <a:solidFill>
                  <a:srgbClr val="424242"/>
                </a:solidFill>
              </a:rPr>
              <a:t>Voting Systems Assessment Project</a:t>
            </a:r>
          </a:p>
        </p:txBody>
      </p:sp>
      <p:sp>
        <p:nvSpPr>
          <p:cNvPr id="4101" name="Rectangle 4"/>
          <p:cNvSpPr>
            <a:spLocks noGrp="1" noChangeArrowheads="1"/>
          </p:cNvSpPr>
          <p:nvPr>
            <p:ph type="subTitle" sz="quarter" idx="1"/>
          </p:nvPr>
        </p:nvSpPr>
        <p:spPr>
          <a:xfrm>
            <a:off x="1517650" y="5221288"/>
            <a:ext cx="3014663" cy="1090612"/>
          </a:xfrm>
        </p:spPr>
        <p:txBody>
          <a:bodyPr/>
          <a:lstStyle/>
          <a:p>
            <a:pPr algn="l" eaLnBrk="1">
              <a:lnSpc>
                <a:spcPct val="120000"/>
              </a:lnSpc>
              <a:spcBef>
                <a:spcPct val="0"/>
              </a:spcBef>
              <a:buSzTx/>
              <a:buFontTx/>
              <a:buNone/>
            </a:pPr>
            <a:r>
              <a:rPr lang="en-US" altLang="en-US" sz="1400" dirty="0"/>
              <a:t>County of Los Angeles</a:t>
            </a:r>
          </a:p>
          <a:p>
            <a:pPr algn="l" eaLnBrk="1">
              <a:lnSpc>
                <a:spcPct val="120000"/>
              </a:lnSpc>
              <a:spcBef>
                <a:spcPct val="0"/>
              </a:spcBef>
              <a:buSzTx/>
              <a:buFontTx/>
              <a:buNone/>
            </a:pPr>
            <a:r>
              <a:rPr lang="en-US" altLang="en-US" sz="1400" dirty="0"/>
              <a:t>Registrar-Recorder/County Clerk</a:t>
            </a:r>
          </a:p>
        </p:txBody>
      </p:sp>
      <p:sp>
        <p:nvSpPr>
          <p:cNvPr id="4102" name="Rectangle 5"/>
          <p:cNvSpPr>
            <a:spLocks/>
          </p:cNvSpPr>
          <p:nvPr/>
        </p:nvSpPr>
        <p:spPr bwMode="auto">
          <a:xfrm>
            <a:off x="1942698" y="2803304"/>
            <a:ext cx="2748766" cy="1518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pPr>
            <a:r>
              <a:rPr lang="en-US" altLang="en-US" sz="4300" b="1" dirty="0">
                <a:solidFill>
                  <a:srgbClr val="FFFFFF"/>
                </a:solidFill>
              </a:rPr>
              <a:t>Vendor Day</a:t>
            </a:r>
          </a:p>
          <a:p>
            <a:pPr algn="ctr" eaLnBrk="1">
              <a:lnSpc>
                <a:spcPct val="90000"/>
              </a:lnSpc>
            </a:pPr>
            <a:endParaRPr lang="en-US" altLang="en-US" sz="2400" b="1" dirty="0">
              <a:solidFill>
                <a:srgbClr val="FFFFFF"/>
              </a:solidFill>
            </a:endParaRPr>
          </a:p>
          <a:p>
            <a:pPr algn="ctr" eaLnBrk="1">
              <a:lnSpc>
                <a:spcPct val="90000"/>
              </a:lnSpc>
            </a:pPr>
            <a:r>
              <a:rPr lang="en-US" altLang="en-US" sz="3600" b="1" dirty="0">
                <a:solidFill>
                  <a:srgbClr val="FFFFFF"/>
                </a:solidFill>
              </a:rPr>
              <a:t>May 10, 2017</a:t>
            </a:r>
            <a:endParaRPr lang="en-US" altLang="en-US" sz="3200" b="1" dirty="0">
              <a:solidFill>
                <a:srgbClr val="FFFFFF"/>
              </a:solidFill>
            </a:endParaRPr>
          </a:p>
        </p:txBody>
      </p:sp>
      <p:grpSp>
        <p:nvGrpSpPr>
          <p:cNvPr id="4103" name="Group 6"/>
          <p:cNvGrpSpPr>
            <a:grpSpLocks/>
          </p:cNvGrpSpPr>
          <p:nvPr/>
        </p:nvGrpSpPr>
        <p:grpSpPr bwMode="auto">
          <a:xfrm>
            <a:off x="509588" y="1206500"/>
            <a:ext cx="1320800" cy="1320800"/>
            <a:chOff x="-1" y="-1"/>
            <a:chExt cx="1321346" cy="1321346"/>
          </a:xfrm>
        </p:grpSpPr>
        <p:sp>
          <p:nvSpPr>
            <p:cNvPr id="4105" name="Oval 7"/>
            <p:cNvSpPr>
              <a:spLocks/>
            </p:cNvSpPr>
            <p:nvPr/>
          </p:nvSpPr>
          <p:spPr bwMode="auto">
            <a:xfrm>
              <a:off x="0" y="0"/>
              <a:ext cx="1321345" cy="1321345"/>
            </a:xfrm>
            <a:prstGeom prst="ellipse">
              <a:avLst/>
            </a:prstGeom>
            <a:solidFill>
              <a:srgbClr val="FFFF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pic>
          <p:nvPicPr>
            <p:cNvPr id="4106" name="Picture 8"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394" y="321261"/>
              <a:ext cx="988557" cy="75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104" name="Picture 9" descr="pasted-image.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685" y="5258987"/>
            <a:ext cx="76517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solidFill>
                  <a:schemeClr val="tx1"/>
                </a:solidFill>
              </a:rPr>
              <a:t>Implement a new voting experience that is voter-centered and sensitive to the human experience</a:t>
            </a:r>
          </a:p>
          <a:p>
            <a:r>
              <a:rPr lang="en-US" dirty="0" smtClean="0">
                <a:solidFill>
                  <a:schemeClr val="tx1"/>
                </a:solidFill>
              </a:rPr>
              <a:t>Implement </a:t>
            </a:r>
            <a:r>
              <a:rPr lang="en-US" dirty="0">
                <a:solidFill>
                  <a:schemeClr val="tx1"/>
                </a:solidFill>
              </a:rPr>
              <a:t>publicly-owned voting systems</a:t>
            </a:r>
          </a:p>
          <a:p>
            <a:r>
              <a:rPr lang="en-US" dirty="0">
                <a:solidFill>
                  <a:schemeClr val="tx1"/>
                </a:solidFill>
              </a:rPr>
              <a:t>Spur technology innovation in the voting experience</a:t>
            </a:r>
          </a:p>
          <a:p>
            <a:r>
              <a:rPr lang="en-US" dirty="0">
                <a:solidFill>
                  <a:schemeClr val="tx1"/>
                </a:solidFill>
              </a:rPr>
              <a:t>Encourage a regulatory environment that allows for development, certification and implementation of publicly owned, voter-centered systems</a:t>
            </a:r>
          </a:p>
          <a:p>
            <a:r>
              <a:rPr lang="en-US" dirty="0">
                <a:solidFill>
                  <a:schemeClr val="tx1"/>
                </a:solidFill>
              </a:rPr>
              <a:t>Pursue innovative business models for voting system development and implementation</a:t>
            </a:r>
          </a:p>
          <a:p>
            <a:r>
              <a:rPr lang="en-US" dirty="0">
                <a:solidFill>
                  <a:schemeClr val="tx1"/>
                </a:solidFill>
              </a:rPr>
              <a:t>Make VSAP research and solutions available beyond the County</a:t>
            </a:r>
          </a:p>
        </p:txBody>
      </p:sp>
      <p:sp>
        <p:nvSpPr>
          <p:cNvPr id="3" name="Title 2"/>
          <p:cNvSpPr>
            <a:spLocks noGrp="1"/>
          </p:cNvSpPr>
          <p:nvPr>
            <p:ph type="title"/>
          </p:nvPr>
        </p:nvSpPr>
        <p:spPr/>
        <p:txBody>
          <a:bodyPr/>
          <a:lstStyle/>
          <a:p>
            <a:r>
              <a:rPr lang="en-US" dirty="0"/>
              <a:t>Goals of VSAP</a:t>
            </a:r>
          </a:p>
        </p:txBody>
      </p:sp>
    </p:spTree>
    <p:extLst>
      <p:ext uri="{BB962C8B-B14F-4D97-AF65-F5344CB8AC3E}">
        <p14:creationId xmlns:p14="http://schemas.microsoft.com/office/powerpoint/2010/main" val="207071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C62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Voting Experience</a:t>
            </a:r>
          </a:p>
        </p:txBody>
      </p:sp>
      <p:pic>
        <p:nvPicPr>
          <p:cNvPr id="5" name="Picture 1"/>
          <p:cNvPicPr>
            <a:picLocks noChangeAspect="1"/>
          </p:cNvPicPr>
          <p:nvPr/>
        </p:nvPicPr>
        <p:blipFill rotWithShape="1">
          <a:blip r:embed="rId3">
            <a:extLst>
              <a:ext uri="{28A0092B-C50C-407E-A947-70E740481C1C}">
                <a14:useLocalDpi xmlns:a14="http://schemas.microsoft.com/office/drawing/2010/main" val="0"/>
              </a:ext>
            </a:extLst>
          </a:blip>
          <a:srcRect t="16854"/>
          <a:stretch/>
        </p:blipFill>
        <p:spPr bwMode="auto">
          <a:xfrm>
            <a:off x="774700" y="1219200"/>
            <a:ext cx="105330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19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Line 27"/>
          <p:cNvSpPr>
            <a:spLocks noChangeShapeType="1"/>
          </p:cNvSpPr>
          <p:nvPr/>
        </p:nvSpPr>
        <p:spPr bwMode="auto">
          <a:xfrm flipH="1" flipV="1">
            <a:off x="2565113" y="2375993"/>
            <a:ext cx="573" cy="1790700"/>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54" name="Line 28"/>
          <p:cNvSpPr>
            <a:spLocks noChangeShapeType="1"/>
          </p:cNvSpPr>
          <p:nvPr/>
        </p:nvSpPr>
        <p:spPr bwMode="auto">
          <a:xfrm flipH="1" flipV="1">
            <a:off x="4639655" y="2375993"/>
            <a:ext cx="0" cy="1790700"/>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55" name="Line 29"/>
          <p:cNvSpPr>
            <a:spLocks noChangeShapeType="1"/>
          </p:cNvSpPr>
          <p:nvPr/>
        </p:nvSpPr>
        <p:spPr bwMode="auto">
          <a:xfrm flipH="1" flipV="1">
            <a:off x="8856224" y="2360118"/>
            <a:ext cx="17182" cy="1806575"/>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61" name="Line 29"/>
          <p:cNvSpPr>
            <a:spLocks noChangeShapeType="1"/>
          </p:cNvSpPr>
          <p:nvPr/>
        </p:nvSpPr>
        <p:spPr bwMode="auto">
          <a:xfrm flipH="1" flipV="1">
            <a:off x="6720931" y="2360118"/>
            <a:ext cx="17182" cy="1806575"/>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3" name="Title 2"/>
          <p:cNvSpPr>
            <a:spLocks noGrp="1"/>
          </p:cNvSpPr>
          <p:nvPr>
            <p:ph type="title"/>
          </p:nvPr>
        </p:nvSpPr>
        <p:spPr/>
        <p:txBody>
          <a:bodyPr/>
          <a:lstStyle/>
          <a:p>
            <a:r>
              <a:rPr lang="en-US" dirty="0"/>
              <a:t>Current Status</a:t>
            </a:r>
          </a:p>
        </p:txBody>
      </p:sp>
      <p:sp>
        <p:nvSpPr>
          <p:cNvPr id="37" name="Rectangle 22"/>
          <p:cNvSpPr>
            <a:spLocks/>
          </p:cNvSpPr>
          <p:nvPr/>
        </p:nvSpPr>
        <p:spPr bwMode="auto">
          <a:xfrm>
            <a:off x="7786491" y="3790817"/>
            <a:ext cx="3566160" cy="246336"/>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38" name="Rectangle 21"/>
          <p:cNvSpPr>
            <a:spLocks/>
          </p:cNvSpPr>
          <p:nvPr/>
        </p:nvSpPr>
        <p:spPr bwMode="auto">
          <a:xfrm>
            <a:off x="6796033" y="3787915"/>
            <a:ext cx="3172968" cy="118872"/>
          </a:xfrm>
          <a:prstGeom prst="rect">
            <a:avLst/>
          </a:prstGeom>
          <a:solidFill>
            <a:srgbClr val="A7DAFA"/>
          </a:solidFill>
          <a:ln>
            <a:noFill/>
          </a:ln>
          <a:effectLs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39" name="Rectangle 1"/>
          <p:cNvSpPr>
            <a:spLocks/>
          </p:cNvSpPr>
          <p:nvPr/>
        </p:nvSpPr>
        <p:spPr bwMode="auto">
          <a:xfrm>
            <a:off x="534650" y="2361705"/>
            <a:ext cx="1937222"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a:t>
            </a:r>
            <a:r>
              <a:rPr lang="en-US" altLang="en-US" sz="1400" b="1" dirty="0">
                <a:solidFill>
                  <a:srgbClr val="FEC624"/>
                </a:solidFill>
                <a:latin typeface="Helvetica Neue" charset="0"/>
                <a:ea typeface="Helvetica Neue" charset="0"/>
                <a:cs typeface="Helvetica Neue" charset="0"/>
                <a:sym typeface="Helvetica Neue" charset="0"/>
              </a:rPr>
              <a:t> </a:t>
            </a:r>
            <a:r>
              <a:rPr lang="en-US" altLang="en-US" sz="1400" b="1" dirty="0">
                <a:solidFill>
                  <a:srgbClr val="069FF5"/>
                </a:solidFill>
                <a:latin typeface="Helvetica Neue" charset="0"/>
                <a:ea typeface="Helvetica Neue" charset="0"/>
                <a:cs typeface="Helvetica Neue" charset="0"/>
                <a:sym typeface="Helvetica Neue" charset="0"/>
              </a:rPr>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Public Opinion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Baseline Research</a:t>
            </a:r>
          </a:p>
          <a:p>
            <a:pPr algn="ctr" eaLnBrk="1"/>
            <a:r>
              <a:rPr lang="en-US" altLang="en-US" sz="1400" b="1" dirty="0">
                <a:latin typeface="Helvetica Neue" charset="0"/>
                <a:ea typeface="Helvetica Neue" charset="0"/>
                <a:cs typeface="Helvetica Neue" charset="0"/>
                <a:sym typeface="Helvetica Neue" charset="0"/>
              </a:rPr>
              <a:t>(Sep 2009 – Jul 2010)</a:t>
            </a:r>
          </a:p>
        </p:txBody>
      </p:sp>
      <p:sp>
        <p:nvSpPr>
          <p:cNvPr id="40" name="Rectangle 2"/>
          <p:cNvSpPr>
            <a:spLocks/>
          </p:cNvSpPr>
          <p:nvPr/>
        </p:nvSpPr>
        <p:spPr bwMode="auto">
          <a:xfrm>
            <a:off x="2536740" y="2361705"/>
            <a:ext cx="207645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II: </a:t>
            </a:r>
            <a:r>
              <a:rPr lang="en-US" altLang="en-US" sz="1400" b="1" dirty="0">
                <a:solidFill>
                  <a:srgbClr val="069FF5"/>
                </a:solidFill>
                <a:latin typeface="Helvetica Neue" charset="0"/>
                <a:ea typeface="Helvetica Neue" charset="0"/>
                <a:cs typeface="Helvetica Neue" charset="0"/>
                <a:sym typeface="Helvetica Neue" charset="0"/>
              </a:rPr>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Establishment of Principles</a:t>
            </a:r>
          </a:p>
          <a:p>
            <a:pPr algn="ctr" eaLnBrk="1"/>
            <a:r>
              <a:rPr lang="en-US" altLang="en-US" sz="1400" b="1" dirty="0">
                <a:latin typeface="Helvetica Neue" charset="0"/>
                <a:ea typeface="Helvetica Neue" charset="0"/>
                <a:cs typeface="Helvetica Neue" charset="0"/>
                <a:sym typeface="Helvetica Neue" charset="0"/>
              </a:rPr>
              <a:t>(Jan 2011 – Dec 2011)</a:t>
            </a:r>
          </a:p>
        </p:txBody>
      </p:sp>
      <p:sp>
        <p:nvSpPr>
          <p:cNvPr id="41" name="Rectangle 3"/>
          <p:cNvSpPr>
            <a:spLocks/>
          </p:cNvSpPr>
          <p:nvPr/>
        </p:nvSpPr>
        <p:spPr bwMode="auto">
          <a:xfrm>
            <a:off x="4676169" y="2361705"/>
            <a:ext cx="2012704"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III: </a:t>
            </a:r>
            <a:r>
              <a:rPr lang="en-US" altLang="en-US" sz="1400" b="1" dirty="0">
                <a:solidFill>
                  <a:srgbClr val="069FF5"/>
                </a:solidFill>
                <a:latin typeface="Helvetica Neue" charset="0"/>
                <a:ea typeface="Helvetica Neue" charset="0"/>
                <a:cs typeface="Helvetica Neue" charset="0"/>
                <a:sym typeface="Helvetica Neue" charset="0"/>
              </a:rPr>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System Design and Engineering</a:t>
            </a:r>
          </a:p>
          <a:p>
            <a:pPr algn="ctr" eaLnBrk="1"/>
            <a:r>
              <a:rPr lang="en-US" altLang="en-US" sz="1400" b="1" dirty="0">
                <a:latin typeface="Helvetica Neue" charset="0"/>
                <a:ea typeface="Helvetica Neue" charset="0"/>
                <a:cs typeface="Helvetica Neue" charset="0"/>
                <a:sym typeface="Helvetica Neue" charset="0"/>
              </a:rPr>
              <a:t>(Jan 2012 – July 2016)</a:t>
            </a:r>
          </a:p>
        </p:txBody>
      </p:sp>
      <p:sp>
        <p:nvSpPr>
          <p:cNvPr id="42" name="Rectangle 4"/>
          <p:cNvSpPr>
            <a:spLocks/>
          </p:cNvSpPr>
          <p:nvPr/>
        </p:nvSpPr>
        <p:spPr bwMode="auto">
          <a:xfrm>
            <a:off x="6757767" y="2361705"/>
            <a:ext cx="2104856"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IV:</a:t>
            </a:r>
            <a:r>
              <a:rPr lang="en-US" altLang="en-US" sz="1400" b="1" dirty="0">
                <a:solidFill>
                  <a:srgbClr val="069FF5"/>
                </a:solidFill>
                <a:latin typeface="Helvetica Neue" charset="0"/>
                <a:ea typeface="Helvetica Neue" charset="0"/>
                <a:cs typeface="Helvetica Neue" charset="0"/>
                <a:sym typeface="Helvetica Neue" charset="0"/>
              </a:rPr>
              <a:t>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Manufacturing and Certification</a:t>
            </a:r>
          </a:p>
          <a:p>
            <a:pPr algn="ctr" eaLnBrk="1"/>
            <a:r>
              <a:rPr lang="en-US" altLang="en-US" sz="1400" b="1" dirty="0">
                <a:latin typeface="Helvetica Neue" charset="0"/>
                <a:ea typeface="Helvetica Neue" charset="0"/>
                <a:cs typeface="Helvetica Neue" charset="0"/>
                <a:sym typeface="Helvetica Neue" charset="0"/>
              </a:rPr>
              <a:t>(Aug 2016 – Jun 2020)</a:t>
            </a:r>
          </a:p>
        </p:txBody>
      </p:sp>
      <p:sp>
        <p:nvSpPr>
          <p:cNvPr id="43" name="Rectangle 15"/>
          <p:cNvSpPr>
            <a:spLocks/>
          </p:cNvSpPr>
          <p:nvPr/>
        </p:nvSpPr>
        <p:spPr bwMode="auto">
          <a:xfrm>
            <a:off x="4187014" y="4216540"/>
            <a:ext cx="915988"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2011</a:t>
            </a:r>
          </a:p>
        </p:txBody>
      </p:sp>
      <p:sp>
        <p:nvSpPr>
          <p:cNvPr id="44" name="Rectangle 16"/>
          <p:cNvSpPr>
            <a:spLocks/>
          </p:cNvSpPr>
          <p:nvPr/>
        </p:nvSpPr>
        <p:spPr bwMode="auto">
          <a:xfrm>
            <a:off x="6283071" y="4216540"/>
            <a:ext cx="9159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2016</a:t>
            </a:r>
          </a:p>
        </p:txBody>
      </p:sp>
      <p:sp>
        <p:nvSpPr>
          <p:cNvPr id="45" name="Rectangle 17"/>
          <p:cNvSpPr>
            <a:spLocks/>
          </p:cNvSpPr>
          <p:nvPr/>
        </p:nvSpPr>
        <p:spPr bwMode="auto">
          <a:xfrm>
            <a:off x="2084472" y="4216540"/>
            <a:ext cx="9159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2010</a:t>
            </a:r>
          </a:p>
        </p:txBody>
      </p:sp>
      <p:sp>
        <p:nvSpPr>
          <p:cNvPr id="46" name="Rectangle 18"/>
          <p:cNvSpPr>
            <a:spLocks/>
          </p:cNvSpPr>
          <p:nvPr/>
        </p:nvSpPr>
        <p:spPr bwMode="auto">
          <a:xfrm>
            <a:off x="10887720" y="4216540"/>
            <a:ext cx="915988"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2024</a:t>
            </a:r>
          </a:p>
        </p:txBody>
      </p:sp>
      <p:sp>
        <p:nvSpPr>
          <p:cNvPr id="47" name="Rectangle 19"/>
          <p:cNvSpPr>
            <a:spLocks/>
          </p:cNvSpPr>
          <p:nvPr/>
        </p:nvSpPr>
        <p:spPr bwMode="auto">
          <a:xfrm>
            <a:off x="498474" y="3787915"/>
            <a:ext cx="2103120" cy="249238"/>
          </a:xfrm>
          <a:prstGeom prst="rect">
            <a:avLst/>
          </a:prstGeom>
          <a:solidFill>
            <a:srgbClr val="1D62B7"/>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solidFill>
                <a:srgbClr val="497CAA"/>
              </a:solidFill>
            </a:endParaRPr>
          </a:p>
        </p:txBody>
      </p:sp>
      <p:sp>
        <p:nvSpPr>
          <p:cNvPr id="48" name="Rectangle 20"/>
          <p:cNvSpPr>
            <a:spLocks/>
          </p:cNvSpPr>
          <p:nvPr/>
        </p:nvSpPr>
        <p:spPr bwMode="auto">
          <a:xfrm>
            <a:off x="2571834" y="3787915"/>
            <a:ext cx="2011835" cy="249238"/>
          </a:xfrm>
          <a:prstGeom prst="rect">
            <a:avLst/>
          </a:prstGeom>
          <a:solidFill>
            <a:srgbClr val="0096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49" name="Rectangle 21"/>
          <p:cNvSpPr>
            <a:spLocks/>
          </p:cNvSpPr>
          <p:nvPr/>
        </p:nvSpPr>
        <p:spPr bwMode="auto">
          <a:xfrm>
            <a:off x="4674377" y="3787915"/>
            <a:ext cx="2011835" cy="249238"/>
          </a:xfrm>
          <a:prstGeom prst="rect">
            <a:avLst/>
          </a:prstGeom>
          <a:solidFill>
            <a:srgbClr val="66CA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50" name="Rectangle 23"/>
          <p:cNvSpPr>
            <a:spLocks/>
          </p:cNvSpPr>
          <p:nvPr/>
        </p:nvSpPr>
        <p:spPr bwMode="auto">
          <a:xfrm>
            <a:off x="381000"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51" name="Rectangle 24"/>
          <p:cNvSpPr>
            <a:spLocks/>
          </p:cNvSpPr>
          <p:nvPr/>
        </p:nvSpPr>
        <p:spPr bwMode="auto">
          <a:xfrm>
            <a:off x="2514684"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52" name="Rectangle 25"/>
          <p:cNvSpPr>
            <a:spLocks/>
          </p:cNvSpPr>
          <p:nvPr/>
        </p:nvSpPr>
        <p:spPr bwMode="auto">
          <a:xfrm>
            <a:off x="4587064"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56" name="AutoShape 30"/>
          <p:cNvSpPr>
            <a:spLocks/>
          </p:cNvSpPr>
          <p:nvPr/>
        </p:nvSpPr>
        <p:spPr bwMode="auto">
          <a:xfrm>
            <a:off x="11202453" y="3618053"/>
            <a:ext cx="417036" cy="588962"/>
          </a:xfrm>
          <a:prstGeom prst="rightArrow">
            <a:avLst>
              <a:gd name="adj1" fmla="val 32000"/>
              <a:gd name="adj2" fmla="val 64000"/>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60" name="Rectangle 26"/>
          <p:cNvSpPr>
            <a:spLocks/>
          </p:cNvSpPr>
          <p:nvPr/>
        </p:nvSpPr>
        <p:spPr bwMode="auto">
          <a:xfrm>
            <a:off x="6682628"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62" name="Rectangle 16"/>
          <p:cNvSpPr>
            <a:spLocks/>
          </p:cNvSpPr>
          <p:nvPr/>
        </p:nvSpPr>
        <p:spPr bwMode="auto">
          <a:xfrm>
            <a:off x="8415412" y="4216540"/>
            <a:ext cx="9159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2018</a:t>
            </a:r>
          </a:p>
        </p:txBody>
      </p:sp>
      <p:sp>
        <p:nvSpPr>
          <p:cNvPr id="63" name="Rectangle 4"/>
          <p:cNvSpPr>
            <a:spLocks/>
          </p:cNvSpPr>
          <p:nvPr/>
        </p:nvSpPr>
        <p:spPr bwMode="auto">
          <a:xfrm>
            <a:off x="8981116" y="2361705"/>
            <a:ext cx="2104856"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r>
              <a:rPr lang="en-US" altLang="en-US" sz="2100" b="1" dirty="0">
                <a:solidFill>
                  <a:srgbClr val="FEC624"/>
                </a:solidFill>
                <a:latin typeface="Helvetica Neue" charset="0"/>
                <a:ea typeface="Helvetica Neue" charset="0"/>
                <a:cs typeface="Helvetica Neue" charset="0"/>
                <a:sym typeface="Helvetica Neue" charset="0"/>
              </a:rPr>
              <a:t>Phase V:</a:t>
            </a:r>
            <a:r>
              <a:rPr lang="en-US" altLang="en-US" sz="1400" b="1" dirty="0">
                <a:solidFill>
                  <a:srgbClr val="069FF5"/>
                </a:solidFill>
                <a:latin typeface="Helvetica Neue" charset="0"/>
                <a:ea typeface="Helvetica Neue" charset="0"/>
                <a:cs typeface="Helvetica Neue" charset="0"/>
                <a:sym typeface="Helvetica Neue" charset="0"/>
              </a:rPr>
              <a:t> </a:t>
            </a:r>
            <a:br>
              <a:rPr lang="en-US" altLang="en-US" sz="1400" b="1" dirty="0">
                <a:solidFill>
                  <a:srgbClr val="069FF5"/>
                </a:solidFill>
                <a:latin typeface="Helvetica Neue" charset="0"/>
                <a:ea typeface="Helvetica Neue" charset="0"/>
                <a:cs typeface="Helvetica Neue" charset="0"/>
                <a:sym typeface="Helvetica Neue" charset="0"/>
              </a:rPr>
            </a:br>
            <a:r>
              <a:rPr lang="en-US" sz="1400" b="1" dirty="0">
                <a:solidFill>
                  <a:srgbClr val="069FF5"/>
                </a:solidFill>
                <a:latin typeface="Helvetica Neue" charset="0"/>
                <a:ea typeface="Helvetica Neue" charset="0"/>
                <a:cs typeface="Helvetica Neue" charset="0"/>
              </a:rPr>
              <a:t>Phased </a:t>
            </a:r>
            <a:br>
              <a:rPr lang="en-US" sz="1400" b="1" dirty="0">
                <a:solidFill>
                  <a:srgbClr val="069FF5"/>
                </a:solidFill>
                <a:latin typeface="Helvetica Neue" charset="0"/>
                <a:ea typeface="Helvetica Neue" charset="0"/>
                <a:cs typeface="Helvetica Neue" charset="0"/>
              </a:rPr>
            </a:br>
            <a:r>
              <a:rPr lang="en-US" sz="1400" b="1" dirty="0">
                <a:solidFill>
                  <a:srgbClr val="069FF5"/>
                </a:solidFill>
                <a:latin typeface="Helvetica Neue" charset="0"/>
                <a:ea typeface="Helvetica Neue" charset="0"/>
                <a:cs typeface="Helvetica Neue" charset="0"/>
              </a:rPr>
              <a:t>Implementation </a:t>
            </a:r>
            <a:br>
              <a:rPr lang="en-US" sz="1400" b="1" dirty="0">
                <a:solidFill>
                  <a:srgbClr val="069FF5"/>
                </a:solidFill>
                <a:latin typeface="Helvetica Neue" charset="0"/>
                <a:ea typeface="Helvetica Neue" charset="0"/>
                <a:cs typeface="Helvetica Neue" charset="0"/>
              </a:rPr>
            </a:br>
            <a:r>
              <a:rPr lang="en-US" altLang="en-US" sz="1400" b="1" dirty="0">
                <a:latin typeface="Helvetica Neue" charset="0"/>
                <a:ea typeface="Helvetica Neue" charset="0"/>
                <a:cs typeface="Helvetica Neue" charset="0"/>
                <a:sym typeface="Helvetica Neue" charset="0"/>
              </a:rPr>
              <a:t>(Jun 2018 – Jun 2024)</a:t>
            </a:r>
          </a:p>
        </p:txBody>
      </p:sp>
      <p:sp>
        <p:nvSpPr>
          <p:cNvPr id="67" name="Rectangle 21"/>
          <p:cNvSpPr>
            <a:spLocks/>
          </p:cNvSpPr>
          <p:nvPr/>
        </p:nvSpPr>
        <p:spPr bwMode="auto">
          <a:xfrm>
            <a:off x="6801055" y="3854273"/>
            <a:ext cx="997231" cy="182880"/>
          </a:xfrm>
          <a:prstGeom prst="rect">
            <a:avLst/>
          </a:prstGeom>
          <a:solidFill>
            <a:srgbClr val="A7DAFA"/>
          </a:solidFill>
          <a:ln>
            <a:noFill/>
          </a:ln>
          <a:effectLs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68" name="TextBox 67"/>
          <p:cNvSpPr txBox="1"/>
          <p:nvPr/>
        </p:nvSpPr>
        <p:spPr>
          <a:xfrm>
            <a:off x="439974" y="1828800"/>
            <a:ext cx="2129310" cy="461665"/>
          </a:xfrm>
          <a:prstGeom prst="rect">
            <a:avLst/>
          </a:prstGeom>
          <a:noFill/>
        </p:spPr>
        <p:txBody>
          <a:bodyPr wrap="square" rtlCol="0">
            <a:spAutoFit/>
          </a:bodyPr>
          <a:lstStyle/>
          <a:p>
            <a:pPr algn="ctr"/>
            <a:r>
              <a:rPr lang="en-US" sz="2400" b="1" i="1" dirty="0"/>
              <a:t>Complete</a:t>
            </a:r>
          </a:p>
        </p:txBody>
      </p:sp>
      <p:sp>
        <p:nvSpPr>
          <p:cNvPr id="69" name="TextBox 68"/>
          <p:cNvSpPr txBox="1"/>
          <p:nvPr/>
        </p:nvSpPr>
        <p:spPr>
          <a:xfrm>
            <a:off x="2510310" y="1822109"/>
            <a:ext cx="2129310" cy="461665"/>
          </a:xfrm>
          <a:prstGeom prst="rect">
            <a:avLst/>
          </a:prstGeom>
          <a:noFill/>
        </p:spPr>
        <p:txBody>
          <a:bodyPr wrap="square" rtlCol="0">
            <a:spAutoFit/>
          </a:bodyPr>
          <a:lstStyle/>
          <a:p>
            <a:pPr algn="ctr"/>
            <a:r>
              <a:rPr lang="en-US" sz="2400" b="1" i="1" dirty="0"/>
              <a:t>Complete</a:t>
            </a:r>
          </a:p>
        </p:txBody>
      </p:sp>
      <p:sp>
        <p:nvSpPr>
          <p:cNvPr id="70" name="TextBox 69"/>
          <p:cNvSpPr txBox="1"/>
          <p:nvPr/>
        </p:nvSpPr>
        <p:spPr>
          <a:xfrm>
            <a:off x="4617866" y="1816823"/>
            <a:ext cx="2129310" cy="461665"/>
          </a:xfrm>
          <a:prstGeom prst="rect">
            <a:avLst/>
          </a:prstGeom>
          <a:noFill/>
        </p:spPr>
        <p:txBody>
          <a:bodyPr wrap="square" rtlCol="0">
            <a:spAutoFit/>
          </a:bodyPr>
          <a:lstStyle/>
          <a:p>
            <a:pPr algn="ctr"/>
            <a:r>
              <a:rPr lang="en-US" sz="2400" b="1" i="1" dirty="0"/>
              <a:t>Complete</a:t>
            </a:r>
          </a:p>
        </p:txBody>
      </p:sp>
      <p:sp>
        <p:nvSpPr>
          <p:cNvPr id="71" name="TextBox 70"/>
          <p:cNvSpPr txBox="1"/>
          <p:nvPr/>
        </p:nvSpPr>
        <p:spPr>
          <a:xfrm>
            <a:off x="6747956" y="1827586"/>
            <a:ext cx="2129310" cy="461665"/>
          </a:xfrm>
          <a:prstGeom prst="rect">
            <a:avLst/>
          </a:prstGeom>
          <a:noFill/>
        </p:spPr>
        <p:txBody>
          <a:bodyPr wrap="square" rtlCol="0">
            <a:spAutoFit/>
          </a:bodyPr>
          <a:lstStyle/>
          <a:p>
            <a:pPr algn="ctr"/>
            <a:r>
              <a:rPr lang="en-US" sz="2400" b="1" i="1" dirty="0">
                <a:solidFill>
                  <a:srgbClr val="069FF5"/>
                </a:solidFill>
              </a:rPr>
              <a:t>In Progress</a:t>
            </a:r>
          </a:p>
        </p:txBody>
      </p:sp>
      <p:sp>
        <p:nvSpPr>
          <p:cNvPr id="33" name="Rectangle 26"/>
          <p:cNvSpPr>
            <a:spLocks/>
          </p:cNvSpPr>
          <p:nvPr/>
        </p:nvSpPr>
        <p:spPr bwMode="auto">
          <a:xfrm>
            <a:off x="8805820"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73" name="Rounded Rectangle 72"/>
          <p:cNvSpPr/>
          <p:nvPr/>
        </p:nvSpPr>
        <p:spPr bwMode="auto">
          <a:xfrm>
            <a:off x="6790296" y="1784874"/>
            <a:ext cx="1999685" cy="2468880"/>
          </a:xfrm>
          <a:prstGeom prst="roundRect">
            <a:avLst/>
          </a:prstGeom>
          <a:solidFill>
            <a:srgbClr val="FEC624">
              <a:alpha val="10000"/>
            </a:srgbClr>
          </a:solidFill>
          <a:ln w="38100" cap="flat" cmpd="sng" algn="ctr">
            <a:solidFill>
              <a:srgbClr val="069FF5"/>
            </a:solidFill>
            <a:prstDash val="solid"/>
            <a:miter lim="800000"/>
            <a:headEnd type="none" w="med" len="med"/>
            <a:tailEnd type="none" w="med" len="med"/>
          </a:ln>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1332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68" y="2840641"/>
            <a:ext cx="5458532" cy="590931"/>
          </a:xfrm>
        </p:spPr>
        <p:txBody>
          <a:bodyPr/>
          <a:lstStyle/>
          <a:p>
            <a:pPr algn="ctr"/>
            <a:r>
              <a:rPr lang="en-US" dirty="0"/>
              <a:t>VSAP Scope</a:t>
            </a:r>
          </a:p>
        </p:txBody>
      </p:sp>
    </p:spTree>
    <p:extLst>
      <p:ext uri="{BB962C8B-B14F-4D97-AF65-F5344CB8AC3E}">
        <p14:creationId xmlns:p14="http://schemas.microsoft.com/office/powerpoint/2010/main" val="32226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0" y="1392045"/>
            <a:ext cx="2865734" cy="1920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6"/>
          <p:cNvSpPr>
            <a:spLocks noGrp="1"/>
          </p:cNvSpPr>
          <p:nvPr>
            <p:ph sz="half" idx="1"/>
          </p:nvPr>
        </p:nvSpPr>
        <p:spPr>
          <a:xfrm>
            <a:off x="838200" y="1825624"/>
            <a:ext cx="5181600" cy="4803776"/>
          </a:xfrm>
        </p:spPr>
        <p:txBody>
          <a:bodyPr>
            <a:normAutofit fontScale="70000" lnSpcReduction="20000"/>
          </a:bodyPr>
          <a:lstStyle/>
          <a:p>
            <a:r>
              <a:rPr lang="en-US" dirty="0"/>
              <a:t>F</a:t>
            </a:r>
            <a:r>
              <a:rPr lang="en-US" dirty="0" smtClean="0"/>
              <a:t>inished design of the UI flow, CAD drawings, design specifications and bill of materials</a:t>
            </a:r>
          </a:p>
          <a:p>
            <a:r>
              <a:rPr lang="en-US" dirty="0" smtClean="0"/>
              <a:t>Custom-designed </a:t>
            </a:r>
            <a:r>
              <a:rPr lang="en-US" dirty="0"/>
              <a:t>with three distinct interfaces:</a:t>
            </a:r>
          </a:p>
          <a:p>
            <a:pPr lvl="1"/>
            <a:r>
              <a:rPr lang="en-US" dirty="0"/>
              <a:t>Touchscreen with optional audio read back</a:t>
            </a:r>
          </a:p>
          <a:p>
            <a:pPr lvl="1"/>
            <a:r>
              <a:rPr lang="en-US" dirty="0"/>
              <a:t>Audio and tactile controller with touchscreen on/off options</a:t>
            </a:r>
          </a:p>
          <a:p>
            <a:pPr lvl="1"/>
            <a:r>
              <a:rPr lang="en-US" dirty="0"/>
              <a:t>Dual switch input with optional video</a:t>
            </a:r>
          </a:p>
          <a:p>
            <a:r>
              <a:rPr lang="en-US" dirty="0"/>
              <a:t>Voters can use the Ballot Marking Device to generate, print, verify and cast a paper ballot</a:t>
            </a:r>
          </a:p>
          <a:p>
            <a:r>
              <a:rPr lang="en-US" dirty="0"/>
              <a:t>Designed to facilitate voting for voters with a wide range of cognitive and physical limitations, and language needs</a:t>
            </a:r>
          </a:p>
          <a:p>
            <a:r>
              <a:rPr lang="en-US" dirty="0"/>
              <a:t>The thermal print mechanism needed for the BMD and the BAM printer is </a:t>
            </a:r>
            <a:r>
              <a:rPr lang="en-US" u="sng" dirty="0"/>
              <a:t>not</a:t>
            </a:r>
            <a:r>
              <a:rPr lang="en-US" dirty="0"/>
              <a:t> available for purchase from the </a:t>
            </a:r>
            <a:r>
              <a:rPr lang="en-US" dirty="0" smtClean="0"/>
              <a:t>marketplace</a:t>
            </a:r>
            <a:endParaRPr lang="en-US" dirty="0"/>
          </a:p>
        </p:txBody>
      </p:sp>
      <p:sp>
        <p:nvSpPr>
          <p:cNvPr id="2" name="Title 1"/>
          <p:cNvSpPr>
            <a:spLocks noGrp="1"/>
          </p:cNvSpPr>
          <p:nvPr>
            <p:ph type="title"/>
          </p:nvPr>
        </p:nvSpPr>
        <p:spPr/>
        <p:txBody>
          <a:bodyPr/>
          <a:lstStyle/>
          <a:p>
            <a:r>
              <a:rPr lang="en-US" dirty="0"/>
              <a:t>Ballot Marking Device</a:t>
            </a:r>
          </a:p>
        </p:txBody>
      </p:sp>
      <p:pic>
        <p:nvPicPr>
          <p:cNvPr id="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339614"/>
            <a:ext cx="2857691" cy="1920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0600" y="3886200"/>
            <a:ext cx="2851907" cy="1920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60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p:txBody>
          <a:bodyPr>
            <a:normAutofit fontScale="92500" lnSpcReduction="10000"/>
          </a:bodyPr>
          <a:lstStyle/>
          <a:p>
            <a:r>
              <a:rPr lang="en-US" dirty="0"/>
              <a:t>Finished design of the UI </a:t>
            </a:r>
            <a:r>
              <a:rPr lang="en-US" dirty="0" smtClean="0"/>
              <a:t>flow and high-level design definition of the systems and data architecture</a:t>
            </a:r>
          </a:p>
          <a:p>
            <a:r>
              <a:rPr lang="en-US" dirty="0" smtClean="0"/>
              <a:t>Provides </a:t>
            </a:r>
            <a:r>
              <a:rPr lang="en-US" dirty="0"/>
              <a:t>a digital means of presenting sample ballot material that is highly engaging and accessible.</a:t>
            </a:r>
          </a:p>
          <a:p>
            <a:r>
              <a:rPr lang="en-US" dirty="0"/>
              <a:t>Expedites voting by allowing voters to pre-mark their selections and generate a QR Code that may be used at the voting location using the BMD</a:t>
            </a:r>
            <a:r>
              <a:rPr lang="en-US" dirty="0" smtClean="0"/>
              <a:t>.</a:t>
            </a:r>
            <a:endParaRPr lang="en-US" dirty="0"/>
          </a:p>
        </p:txBody>
      </p:sp>
      <p:sp>
        <p:nvSpPr>
          <p:cNvPr id="3" name="Title 2"/>
          <p:cNvSpPr>
            <a:spLocks noGrp="1"/>
          </p:cNvSpPr>
          <p:nvPr>
            <p:ph type="title"/>
          </p:nvPr>
        </p:nvSpPr>
        <p:spPr/>
        <p:txBody>
          <a:bodyPr/>
          <a:lstStyle/>
          <a:p>
            <a:r>
              <a:rPr lang="en-US" dirty="0"/>
              <a:t>Interactive Sample Ballot</a:t>
            </a:r>
          </a:p>
        </p:txBody>
      </p:sp>
      <p:grpSp>
        <p:nvGrpSpPr>
          <p:cNvPr id="2" name="Group 1"/>
          <p:cNvGrpSpPr/>
          <p:nvPr/>
        </p:nvGrpSpPr>
        <p:grpSpPr>
          <a:xfrm>
            <a:off x="6172200" y="2362200"/>
            <a:ext cx="4499356" cy="3108960"/>
            <a:chOff x="746760" y="1203960"/>
            <a:chExt cx="7940040" cy="5577840"/>
          </a:xfrm>
          <a:effectLst>
            <a:outerShdw blurRad="63500" sx="102000" sy="102000" algn="ctr" rotWithShape="0">
              <a:prstClr val="black">
                <a:alpha val="40000"/>
              </a:prstClr>
            </a:outerShdw>
          </a:effectLst>
        </p:grpSpPr>
        <p:sp>
          <p:nvSpPr>
            <p:cNvPr id="12" name="Right Arrow 11"/>
            <p:cNvSpPr/>
            <p:nvPr/>
          </p:nvSpPr>
          <p:spPr bwMode="auto">
            <a:xfrm>
              <a:off x="5791200" y="2752725"/>
              <a:ext cx="2895600" cy="2514600"/>
            </a:xfrm>
            <a:prstGeom prst="rightArrow">
              <a:avLst>
                <a:gd name="adj1" fmla="val 51499"/>
                <a:gd name="adj2" fmla="val 40628"/>
              </a:avLst>
            </a:prstGeom>
            <a:solidFill>
              <a:srgbClr val="FEC624"/>
            </a:solidFill>
            <a:ln w="38100" cap="sq">
              <a:solidFill>
                <a:srgbClr val="000000"/>
              </a:solidFill>
              <a:prstDash val="solid"/>
              <a:miter lim="800000"/>
            </a:ln>
            <a:effectLst>
              <a:outerShdw blurRad="50800" dist="38100" dir="2700000" algn="tl" rotWithShape="0">
                <a:srgbClr val="000000">
                  <a:alpha val="43000"/>
                </a:srgbClr>
              </a:outerShdw>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8" name="Oval 7"/>
            <p:cNvSpPr>
              <a:spLocks noChangeAspect="1"/>
            </p:cNvSpPr>
            <p:nvPr/>
          </p:nvSpPr>
          <p:spPr bwMode="auto">
            <a:xfrm>
              <a:off x="746760" y="1203960"/>
              <a:ext cx="5577840" cy="5577840"/>
            </a:xfrm>
            <a:prstGeom prst="ellipse">
              <a:avLst/>
            </a:prstGeom>
            <a:solidFill>
              <a:srgbClr val="069FF5"/>
            </a:solidFill>
            <a:ln w="38100" cap="sq">
              <a:solidFill>
                <a:srgbClr val="000000"/>
              </a:solidFill>
              <a:prstDash val="solid"/>
              <a:miter lim="800000"/>
            </a:ln>
            <a:effectLst>
              <a:outerShdw blurRad="50800" dist="38100" dir="2700000" algn="tl" rotWithShape="0">
                <a:srgbClr val="000000">
                  <a:alpha val="43000"/>
                </a:srgbClr>
              </a:outerShdw>
            </a:effectLst>
            <a:ex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7489" b="89868" l="13596" r="89693"/>
                    </a14:imgEffect>
                  </a14:imgLayer>
                </a14:imgProps>
              </a:ext>
              <a:ext uri="{28A0092B-C50C-407E-A947-70E740481C1C}">
                <a14:useLocalDpi xmlns:a14="http://schemas.microsoft.com/office/drawing/2010/main" val="0"/>
              </a:ext>
            </a:extLst>
          </a:blip>
          <a:srcRect l="11389" t="5507" r="14598" b="8223"/>
          <a:stretch/>
        </p:blipFill>
        <p:spPr>
          <a:xfrm>
            <a:off x="6679959" y="2682443"/>
            <a:ext cx="753097" cy="1310945"/>
          </a:xfrm>
          <a:prstGeom prst="rect">
            <a:avLst/>
          </a:prstGeom>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197" b="93228" l="9658" r="89940">
                        <a14:backgroundMark x1="11066" y1="91496" x2="11066" y2="91496"/>
                        <a14:backgroundMark x1="88732" y1="91181" x2="88732" y2="91181"/>
                        <a14:backgroundMark x1="11066" y1="6299" x2="11066" y2="6299"/>
                      </a14:backgroundRemoval>
                    </a14:imgEffect>
                  </a14:imgLayer>
                </a14:imgProps>
              </a:ext>
              <a:ext uri="{28A0092B-C50C-407E-A947-70E740481C1C}">
                <a14:useLocalDpi xmlns:a14="http://schemas.microsoft.com/office/drawing/2010/main" val="0"/>
              </a:ext>
            </a:extLst>
          </a:blip>
          <a:srcRect l="7468" t="3936" r="7020" b="5512"/>
          <a:stretch/>
        </p:blipFill>
        <p:spPr>
          <a:xfrm>
            <a:off x="7821676" y="2684017"/>
            <a:ext cx="967796" cy="1309370"/>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899" b="93375" l="2880" r="97513"/>
                    </a14:imgEffect>
                  </a14:imgLayer>
                </a14:imgProps>
              </a:ext>
              <a:ext uri="{28A0092B-C50C-407E-A947-70E740481C1C}">
                <a14:useLocalDpi xmlns:a14="http://schemas.microsoft.com/office/drawing/2010/main" val="0"/>
              </a:ext>
            </a:extLst>
          </a:blip>
          <a:srcRect l="801" r="2751" b="5008"/>
          <a:stretch/>
        </p:blipFill>
        <p:spPr>
          <a:xfrm>
            <a:off x="6776720" y="3993387"/>
            <a:ext cx="1899572" cy="1182752"/>
          </a:xfrm>
          <a:prstGeom prst="rect">
            <a:avLst/>
          </a:prstGeom>
        </p:spPr>
      </p:pic>
      <p:pic>
        <p:nvPicPr>
          <p:cNvPr id="7" name="Picture 6"/>
          <p:cNvPicPr>
            <a:picLocks noChangeAspect="1"/>
          </p:cNvPicPr>
          <p:nvPr/>
        </p:nvPicPr>
        <p:blipFill rotWithShape="1">
          <a:blip r:embed="rId9">
            <a:extLst>
              <a:ext uri="{BEBA8EAE-BF5A-486C-A8C5-ECC9F3942E4B}">
                <a14:imgProps xmlns:a14="http://schemas.microsoft.com/office/drawing/2010/main">
                  <a14:imgLayer r:embed="rId10">
                    <a14:imgEffect>
                      <a14:backgroundRemoval t="7948" b="89740" l="17570" r="79176">
                        <a14:backgroundMark x1="10195" y1="7803" x2="10195" y2="7803"/>
                        <a14:backgroundMark x1="19957" y1="9249" x2="19957" y2="9249"/>
                      </a14:backgroundRemoval>
                    </a14:imgEffect>
                  </a14:imgLayer>
                </a14:imgProps>
              </a:ext>
              <a:ext uri="{28A0092B-C50C-407E-A947-70E740481C1C}">
                <a14:useLocalDpi xmlns:a14="http://schemas.microsoft.com/office/drawing/2010/main" val="0"/>
              </a:ext>
            </a:extLst>
          </a:blip>
          <a:srcRect l="16269" t="7225" r="18655" b="7876"/>
          <a:stretch/>
        </p:blipFill>
        <p:spPr>
          <a:xfrm>
            <a:off x="10671556" y="2665602"/>
            <a:ext cx="1295400" cy="2536825"/>
          </a:xfrm>
          <a:prstGeom prst="rect">
            <a:avLst/>
          </a:prstGeom>
        </p:spPr>
      </p:pic>
    </p:spTree>
    <p:extLst>
      <p:ext uri="{BB962C8B-B14F-4D97-AF65-F5344CB8AC3E}">
        <p14:creationId xmlns:p14="http://schemas.microsoft.com/office/powerpoint/2010/main" val="2038334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Tally System</a:t>
            </a:r>
          </a:p>
        </p:txBody>
      </p:sp>
      <p:pic>
        <p:nvPicPr>
          <p:cNvPr id="1027" name="img95469" descr="554eb853-be59-42c6-b3de-4281212ec3f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1" y="1905000"/>
            <a:ext cx="10904538"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255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96200" y="1581374"/>
            <a:ext cx="1729048" cy="23774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r>
              <a:rPr lang="en-US" dirty="0"/>
              <a:t>Election Contest and Ballot Management System Integration</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266" y="2358950"/>
            <a:ext cx="1729102" cy="23774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4386" y="3196589"/>
            <a:ext cx="1729048" cy="23774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8066" y="3947160"/>
            <a:ext cx="1729102" cy="23774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6"/>
          <p:cNvSpPr txBox="1">
            <a:spLocks/>
          </p:cNvSpPr>
          <p:nvPr/>
        </p:nvSpPr>
        <p:spPr bwMode="auto">
          <a:xfrm>
            <a:off x="838200" y="1825624"/>
            <a:ext cx="5181600" cy="480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normAutofit/>
          </a:bodyPr>
          <a:lstStyle>
            <a:lvl1pPr marL="400050" indent="-400050" algn="l" rtl="0" eaLnBrk="0" fontAlgn="base" hangingPunct="0">
              <a:lnSpc>
                <a:spcPct val="90000"/>
              </a:lnSpc>
              <a:spcBef>
                <a:spcPts val="1000"/>
              </a:spcBef>
              <a:spcAft>
                <a:spcPct val="0"/>
              </a:spcAft>
              <a:buClr>
                <a:srgbClr val="069FF5"/>
              </a:buClr>
              <a:buSzPct val="100000"/>
              <a:buFont typeface="Wingdings" panose="05000000000000000000" pitchFamily="2" charset="2"/>
              <a:buChar char="Ø"/>
              <a:defRPr lang="en-US" sz="2800" kern="1200" dirty="0" smtClean="0">
                <a:solidFill>
                  <a:srgbClr val="000000"/>
                </a:solidFill>
                <a:latin typeface="+mn-lt"/>
                <a:ea typeface="+mn-ea"/>
                <a:cs typeface="+mn-cs"/>
                <a:sym typeface="Calibri" panose="020F0502020204030204" pitchFamily="34" charset="0"/>
              </a:defRPr>
            </a:lvl1pPr>
            <a:lvl2pPr marL="860425" indent="-403225" algn="l" rtl="0" eaLnBrk="0" fontAlgn="base" hangingPunct="0">
              <a:lnSpc>
                <a:spcPct val="90000"/>
              </a:lnSpc>
              <a:spcBef>
                <a:spcPts val="1000"/>
              </a:spcBef>
              <a:spcAft>
                <a:spcPct val="0"/>
              </a:spcAft>
              <a:buClr>
                <a:srgbClr val="069FF5"/>
              </a:buClr>
              <a:buSzPct val="100000"/>
              <a:buFont typeface="Wingdings" panose="05000000000000000000" pitchFamily="2" charset="2"/>
              <a:buChar char="Ø"/>
              <a:defRPr sz="2400" kern="1200">
                <a:solidFill>
                  <a:srgbClr val="000000"/>
                </a:solidFill>
                <a:latin typeface="+mn-lt"/>
                <a:ea typeface="+mn-ea"/>
                <a:cs typeface="+mn-cs"/>
                <a:sym typeface="Calibri" panose="020F0502020204030204" pitchFamily="34" charset="0"/>
              </a:defRPr>
            </a:lvl2pPr>
            <a:lvl3pPr marL="1314450" indent="-400050" algn="l" rtl="0" eaLnBrk="0" fontAlgn="base" hangingPunct="0">
              <a:lnSpc>
                <a:spcPct val="90000"/>
              </a:lnSpc>
              <a:spcBef>
                <a:spcPts val="1000"/>
              </a:spcBef>
              <a:spcAft>
                <a:spcPct val="0"/>
              </a:spcAft>
              <a:buClr>
                <a:srgbClr val="069FF5"/>
              </a:buClr>
              <a:buSzPct val="100000"/>
              <a:buFont typeface="Wingdings" panose="05000000000000000000" pitchFamily="2" charset="2"/>
              <a:buChar char="Ø"/>
              <a:defRPr sz="2000" kern="1200">
                <a:solidFill>
                  <a:srgbClr val="000000"/>
                </a:solidFill>
                <a:latin typeface="+mn-lt"/>
                <a:ea typeface="+mn-ea"/>
                <a:cs typeface="+mn-cs"/>
                <a:sym typeface="Calibri" panose="020F0502020204030204" pitchFamily="34" charset="0"/>
              </a:defRPr>
            </a:lvl3pPr>
            <a:lvl4pPr marL="1774825" indent="-403225" algn="l" rtl="0" eaLnBrk="0" fontAlgn="base" hangingPunct="0">
              <a:lnSpc>
                <a:spcPct val="90000"/>
              </a:lnSpc>
              <a:spcBef>
                <a:spcPts val="1000"/>
              </a:spcBef>
              <a:spcAft>
                <a:spcPct val="0"/>
              </a:spcAft>
              <a:buClr>
                <a:srgbClr val="069FF5"/>
              </a:buClr>
              <a:buSzPct val="100000"/>
              <a:buFont typeface="Wingdings" panose="05000000000000000000" pitchFamily="2" charset="2"/>
              <a:buChar char="Ø"/>
              <a:defRPr sz="1800" kern="1200">
                <a:solidFill>
                  <a:srgbClr val="000000"/>
                </a:solidFill>
                <a:latin typeface="+mn-lt"/>
                <a:ea typeface="+mn-ea"/>
                <a:cs typeface="+mn-cs"/>
                <a:sym typeface="Calibri" panose="020F0502020204030204" pitchFamily="34" charset="0"/>
              </a:defRPr>
            </a:lvl4pPr>
            <a:lvl5pPr marL="2228850" indent="-400050" algn="l" rtl="0" eaLnBrk="0" fontAlgn="base" hangingPunct="0">
              <a:lnSpc>
                <a:spcPct val="90000"/>
              </a:lnSpc>
              <a:spcBef>
                <a:spcPts val="1000"/>
              </a:spcBef>
              <a:spcAft>
                <a:spcPct val="0"/>
              </a:spcAft>
              <a:buClr>
                <a:srgbClr val="069FF5"/>
              </a:buClr>
              <a:buSzPct val="100000"/>
              <a:buFont typeface="Wingdings" panose="05000000000000000000" pitchFamily="2" charset="2"/>
              <a:buChar char="Ø"/>
              <a:defRPr sz="16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Election Contest and Ballot Management System (ECBMS) manages candidate filing and ballot layout processes</a:t>
            </a:r>
          </a:p>
          <a:p>
            <a:r>
              <a:rPr lang="en-US" dirty="0"/>
              <a:t>Integration will be required between ECBMS and the New Tally System, Interactive Sample Ballot and the BMD Manager</a:t>
            </a:r>
          </a:p>
        </p:txBody>
      </p:sp>
      <p:pic>
        <p:nvPicPr>
          <p:cNvPr id="13" name="Picture 1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7489" b="89868" l="13596" r="89693"/>
                    </a14:imgEffect>
                  </a14:imgLayer>
                </a14:imgProps>
              </a:ext>
              <a:ext uri="{28A0092B-C50C-407E-A947-70E740481C1C}">
                <a14:useLocalDpi xmlns:a14="http://schemas.microsoft.com/office/drawing/2010/main" val="0"/>
              </a:ext>
            </a:extLst>
          </a:blip>
          <a:srcRect l="11389" t="5507" r="14598" b="8223"/>
          <a:stretch/>
        </p:blipFill>
        <p:spPr>
          <a:xfrm>
            <a:off x="10943066" y="1581374"/>
            <a:ext cx="1050589" cy="1828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0067" y="4996108"/>
            <a:ext cx="2430657" cy="163329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2684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 County </a:t>
            </a:r>
            <a:r>
              <a:rPr lang="en-US" dirty="0" smtClean="0"/>
              <a:t>will retain </a:t>
            </a:r>
            <a:r>
              <a:rPr lang="en-US" dirty="0"/>
              <a:t>the Intellectual Property (IP) ownership rights of the VSAP voting system, with the exception of IP created for certain </a:t>
            </a:r>
            <a:r>
              <a:rPr lang="en-US" dirty="0" smtClean="0"/>
              <a:t>hardware components (e.g</a:t>
            </a:r>
            <a:r>
              <a:rPr lang="en-US" dirty="0"/>
              <a:t>., thermal printers).</a:t>
            </a:r>
          </a:p>
          <a:p>
            <a:r>
              <a:rPr lang="en-US" dirty="0"/>
              <a:t>Intent of IP ownership is to:</a:t>
            </a:r>
          </a:p>
          <a:p>
            <a:pPr lvl="1"/>
            <a:r>
              <a:rPr lang="en-US" dirty="0"/>
              <a:t>Ensure public ownership of the rights to manage the use and transparency of the voting systems</a:t>
            </a:r>
          </a:p>
          <a:p>
            <a:pPr lvl="1"/>
            <a:r>
              <a:rPr lang="en-US" dirty="0"/>
              <a:t>Ensure public trust</a:t>
            </a:r>
          </a:p>
          <a:p>
            <a:pPr lvl="1"/>
            <a:r>
              <a:rPr lang="en-US" dirty="0"/>
              <a:t>Protect public interest</a:t>
            </a:r>
          </a:p>
          <a:p>
            <a:r>
              <a:rPr lang="en-US" dirty="0"/>
              <a:t>The County is open to various open source licenses so long as it permits transparency and the ability to share IP and the technology.</a:t>
            </a:r>
          </a:p>
        </p:txBody>
      </p:sp>
      <p:sp>
        <p:nvSpPr>
          <p:cNvPr id="3" name="Title 2"/>
          <p:cNvSpPr>
            <a:spLocks noGrp="1"/>
          </p:cNvSpPr>
          <p:nvPr>
            <p:ph type="title"/>
          </p:nvPr>
        </p:nvSpPr>
        <p:spPr/>
        <p:txBody>
          <a:bodyPr/>
          <a:lstStyle/>
          <a:p>
            <a:r>
              <a:rPr lang="en-US" dirty="0"/>
              <a:t>Intellectual Property and Open Source Licensing</a:t>
            </a:r>
          </a:p>
        </p:txBody>
      </p:sp>
    </p:spTree>
    <p:extLst>
      <p:ext uri="{BB962C8B-B14F-4D97-AF65-F5344CB8AC3E}">
        <p14:creationId xmlns:p14="http://schemas.microsoft.com/office/powerpoint/2010/main" val="99993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Integrator Scope</a:t>
            </a:r>
          </a:p>
        </p:txBody>
      </p:sp>
      <p:sp>
        <p:nvSpPr>
          <p:cNvPr id="3" name="Rounded Rectangle 2"/>
          <p:cNvSpPr/>
          <p:nvPr/>
        </p:nvSpPr>
        <p:spPr>
          <a:xfrm>
            <a:off x="1855467" y="2764567"/>
            <a:ext cx="1472069" cy="1560906"/>
          </a:xfrm>
          <a:prstGeom prst="roundRect">
            <a:avLst/>
          </a:prstGeom>
          <a:solidFill>
            <a:srgbClr val="069FF5"/>
          </a:solidFill>
          <a:ln>
            <a:noFill/>
          </a:ln>
        </p:spPr>
        <p:style>
          <a:lnRef idx="1">
            <a:schemeClr val="accent1"/>
          </a:lnRef>
          <a:fillRef idx="0">
            <a:schemeClr val="accent1"/>
          </a:fillRef>
          <a:effectRef idx="0">
            <a:schemeClr val="accent1"/>
          </a:effectRef>
          <a:fontRef idx="minor">
            <a:schemeClr val="tx1"/>
          </a:fontRef>
        </p:style>
        <p:txBody>
          <a:bodyPr lIns="0" tIns="0" rIns="0" bIns="0" rtlCol="0" anchor="b"/>
          <a:lstStyle/>
          <a:p>
            <a:pPr marL="171450" indent="-171450">
              <a:spcBef>
                <a:spcPts val="0"/>
              </a:spcBef>
              <a:buFont typeface="Wingdings" panose="05000000000000000000" pitchFamily="2" charset="2"/>
              <a:buChar char="§"/>
            </a:pPr>
            <a:r>
              <a:rPr lang="en-US" sz="1200" dirty="0">
                <a:solidFill>
                  <a:schemeClr val="bg1"/>
                </a:solidFill>
              </a:rPr>
              <a:t>ECBMS</a:t>
            </a:r>
            <a:endParaRPr lang="en-US" sz="1000" dirty="0">
              <a:solidFill>
                <a:schemeClr val="bg1"/>
              </a:solidFill>
            </a:endParaRPr>
          </a:p>
        </p:txBody>
      </p:sp>
      <p:sp>
        <p:nvSpPr>
          <p:cNvPr id="4" name="Rounded Rectangle 3"/>
          <p:cNvSpPr/>
          <p:nvPr/>
        </p:nvSpPr>
        <p:spPr>
          <a:xfrm>
            <a:off x="8737146" y="2778867"/>
            <a:ext cx="1599388" cy="2037419"/>
          </a:xfrm>
          <a:prstGeom prst="roundRect">
            <a:avLst/>
          </a:prstGeom>
          <a:solidFill>
            <a:srgbClr val="069FF5"/>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171450" indent="-171450">
              <a:spcBef>
                <a:spcPts val="0"/>
              </a:spcBef>
              <a:buFont typeface="Wingdings" panose="05000000000000000000" pitchFamily="2" charset="2"/>
              <a:buChar char="§"/>
            </a:pPr>
            <a:r>
              <a:rPr lang="en-US" sz="1200" dirty="0">
                <a:solidFill>
                  <a:schemeClr val="bg1"/>
                </a:solidFill>
              </a:rPr>
              <a:t>Scanners</a:t>
            </a:r>
          </a:p>
          <a:p>
            <a:pPr marL="171450" indent="-171450">
              <a:spcBef>
                <a:spcPts val="0"/>
              </a:spcBef>
              <a:buFont typeface="Wingdings" panose="05000000000000000000" pitchFamily="2" charset="2"/>
              <a:buChar char="§"/>
            </a:pPr>
            <a:r>
              <a:rPr lang="en-US" sz="1200" dirty="0">
                <a:solidFill>
                  <a:schemeClr val="bg1"/>
                </a:solidFill>
              </a:rPr>
              <a:t>Software</a:t>
            </a:r>
          </a:p>
          <a:p>
            <a:pPr marL="171450" indent="-171450">
              <a:spcBef>
                <a:spcPts val="0"/>
              </a:spcBef>
              <a:buFont typeface="Wingdings" panose="05000000000000000000" pitchFamily="2" charset="2"/>
              <a:buChar char="§"/>
            </a:pPr>
            <a:r>
              <a:rPr lang="en-US" sz="1200" dirty="0">
                <a:solidFill>
                  <a:schemeClr val="bg1"/>
                </a:solidFill>
              </a:rPr>
              <a:t>Hardware</a:t>
            </a:r>
          </a:p>
          <a:p>
            <a:pPr marL="171450" indent="-171450">
              <a:spcBef>
                <a:spcPts val="0"/>
              </a:spcBef>
              <a:buFont typeface="Wingdings" panose="05000000000000000000" pitchFamily="2" charset="2"/>
              <a:buChar char="§"/>
            </a:pPr>
            <a:r>
              <a:rPr lang="en-US" sz="1200" dirty="0">
                <a:solidFill>
                  <a:schemeClr val="bg1"/>
                </a:solidFill>
              </a:rPr>
              <a:t>Election Results</a:t>
            </a:r>
          </a:p>
          <a:p>
            <a:pPr marL="171450" indent="-171450">
              <a:spcBef>
                <a:spcPts val="0"/>
              </a:spcBef>
              <a:buFont typeface="Wingdings" panose="05000000000000000000" pitchFamily="2" charset="2"/>
              <a:buChar char="§"/>
            </a:pPr>
            <a:r>
              <a:rPr lang="en-US" sz="1200" dirty="0">
                <a:solidFill>
                  <a:schemeClr val="bg1"/>
                </a:solidFill>
              </a:rPr>
              <a:t>Storage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000" r="33750"/>
          <a:stretch/>
        </p:blipFill>
        <p:spPr>
          <a:xfrm>
            <a:off x="9130647" y="3079660"/>
            <a:ext cx="767342" cy="692738"/>
          </a:xfrm>
          <a:prstGeom prst="roundRect">
            <a:avLst>
              <a:gd name="adj" fmla="val 8594"/>
            </a:avLst>
          </a:prstGeom>
          <a:solidFill>
            <a:srgbClr val="FFFFFF">
              <a:shade val="85000"/>
            </a:srgbClr>
          </a:solidFill>
          <a:ln>
            <a:noFill/>
          </a:ln>
          <a:effectLst>
            <a:reflection blurRad="12700" stA="38000" endPos="16000" dist="5000" dir="5400000" sy="-100000" algn="bl" rotWithShape="0"/>
          </a:effectLst>
        </p:spPr>
      </p:pic>
      <p:sp>
        <p:nvSpPr>
          <p:cNvPr id="6" name="Rounded Rectangle 5"/>
          <p:cNvSpPr/>
          <p:nvPr/>
        </p:nvSpPr>
        <p:spPr>
          <a:xfrm>
            <a:off x="3933357" y="1310196"/>
            <a:ext cx="1548916" cy="1803557"/>
          </a:xfrm>
          <a:prstGeom prst="roundRect">
            <a:avLst/>
          </a:prstGeom>
          <a:solidFill>
            <a:srgbClr val="069FF5"/>
          </a:solidFill>
          <a:ln>
            <a:noFill/>
          </a:ln>
        </p:spPr>
        <p:style>
          <a:lnRef idx="1">
            <a:schemeClr val="accent1"/>
          </a:lnRef>
          <a:fillRef idx="0">
            <a:schemeClr val="accent1"/>
          </a:fillRef>
          <a:effectRef idx="0">
            <a:schemeClr val="accent1"/>
          </a:effectRef>
          <a:fontRef idx="minor">
            <a:schemeClr val="tx1"/>
          </a:fontRef>
        </p:style>
        <p:txBody>
          <a:bodyPr lIns="0" tIns="0" rIns="0" bIns="0" rtlCol="0" anchor="b"/>
          <a:lstStyle/>
          <a:p>
            <a:pPr marL="171450" indent="-171450">
              <a:spcBef>
                <a:spcPts val="0"/>
              </a:spcBef>
              <a:buFont typeface="Wingdings" panose="05000000000000000000" pitchFamily="2" charset="2"/>
              <a:buChar char="§"/>
            </a:pPr>
            <a:r>
              <a:rPr lang="en-US" sz="1200" dirty="0">
                <a:solidFill>
                  <a:schemeClr val="bg1"/>
                </a:solidFill>
              </a:rPr>
              <a:t>Ballot design</a:t>
            </a:r>
          </a:p>
          <a:p>
            <a:pPr marL="171450" indent="-171450">
              <a:spcBef>
                <a:spcPts val="0"/>
              </a:spcBef>
              <a:buFont typeface="Wingdings" panose="05000000000000000000" pitchFamily="2" charset="2"/>
              <a:buChar char="§"/>
            </a:pPr>
            <a:r>
              <a:rPr lang="en-US" sz="1200" dirty="0">
                <a:solidFill>
                  <a:schemeClr val="bg1"/>
                </a:solidFill>
              </a:rPr>
              <a:t>Ballot layout</a:t>
            </a:r>
          </a:p>
        </p:txBody>
      </p:sp>
      <p:sp>
        <p:nvSpPr>
          <p:cNvPr id="7" name="Rounded Rectangle 6"/>
          <p:cNvSpPr/>
          <p:nvPr/>
        </p:nvSpPr>
        <p:spPr>
          <a:xfrm>
            <a:off x="1864924" y="1219200"/>
            <a:ext cx="1472069" cy="1201162"/>
          </a:xfrm>
          <a:prstGeom prst="roundRect">
            <a:avLst/>
          </a:pr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8" name="Rounded Rectangle 7"/>
          <p:cNvSpPr/>
          <p:nvPr/>
        </p:nvSpPr>
        <p:spPr>
          <a:xfrm>
            <a:off x="5783431" y="1219200"/>
            <a:ext cx="1472069" cy="1201162"/>
          </a:xfrm>
          <a:prstGeom prst="roundRect">
            <a:avLst/>
          </a:pr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9" name="Rounded Rectangle 8"/>
          <p:cNvSpPr/>
          <p:nvPr/>
        </p:nvSpPr>
        <p:spPr>
          <a:xfrm>
            <a:off x="7655953" y="1219200"/>
            <a:ext cx="1472069" cy="1201162"/>
          </a:xfrm>
          <a:prstGeom prst="roundRect">
            <a:avLst/>
          </a:pr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0" name="Rounded Rectangle 9"/>
          <p:cNvSpPr/>
          <p:nvPr/>
        </p:nvSpPr>
        <p:spPr>
          <a:xfrm>
            <a:off x="6182862" y="3736139"/>
            <a:ext cx="1902041" cy="2750757"/>
          </a:xfrm>
          <a:prstGeom prst="roundRect">
            <a:avLst/>
          </a:prstGeom>
          <a:solidFill>
            <a:srgbClr val="069FF5"/>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115888" indent="-115888">
              <a:spcBef>
                <a:spcPts val="0"/>
              </a:spcBef>
              <a:buFont typeface="Wingdings" panose="05000000000000000000" pitchFamily="2" charset="2"/>
              <a:buChar char="§"/>
            </a:pPr>
            <a:r>
              <a:rPr lang="en-US" sz="1200" dirty="0">
                <a:solidFill>
                  <a:schemeClr val="bg1"/>
                </a:solidFill>
              </a:rPr>
              <a:t>Software </a:t>
            </a:r>
          </a:p>
          <a:p>
            <a:pPr marL="115888" indent="-115888">
              <a:spcBef>
                <a:spcPts val="0"/>
              </a:spcBef>
              <a:buFont typeface="Wingdings" panose="05000000000000000000" pitchFamily="2" charset="2"/>
              <a:buChar char="§"/>
            </a:pPr>
            <a:r>
              <a:rPr lang="en-US" sz="1200" dirty="0">
                <a:solidFill>
                  <a:schemeClr val="bg1"/>
                </a:solidFill>
              </a:rPr>
              <a:t>Hardware </a:t>
            </a:r>
            <a:r>
              <a:rPr lang="en-US" sz="1100" dirty="0">
                <a:solidFill>
                  <a:schemeClr val="bg1"/>
                </a:solidFill>
              </a:rPr>
              <a:t>(Tablets, Accessibility Devices, Ballot Drop Box)</a:t>
            </a:r>
            <a:endParaRPr lang="en-US" sz="1200" dirty="0">
              <a:solidFill>
                <a:schemeClr val="bg1"/>
              </a:solidFill>
            </a:endParaRPr>
          </a:p>
          <a:p>
            <a:pPr marL="115888" indent="-115888">
              <a:spcBef>
                <a:spcPts val="0"/>
              </a:spcBef>
              <a:buFont typeface="Wingdings" panose="05000000000000000000" pitchFamily="2" charset="2"/>
              <a:buChar char="§"/>
            </a:pPr>
            <a:r>
              <a:rPr lang="en-US" sz="1200" dirty="0">
                <a:solidFill>
                  <a:schemeClr val="bg1"/>
                </a:solidFill>
              </a:rPr>
              <a:t>Printers</a:t>
            </a:r>
          </a:p>
          <a:p>
            <a:pPr marL="115888" indent="-115888">
              <a:spcBef>
                <a:spcPts val="0"/>
              </a:spcBef>
              <a:buFont typeface="Wingdings" panose="05000000000000000000" pitchFamily="2" charset="2"/>
              <a:buChar char="§"/>
            </a:pPr>
            <a:r>
              <a:rPr lang="en-US" sz="1200" dirty="0">
                <a:solidFill>
                  <a:schemeClr val="bg1"/>
                </a:solidFill>
              </a:rPr>
              <a:t>QR Code Readers</a:t>
            </a:r>
          </a:p>
          <a:p>
            <a:pPr marL="115888" indent="-115888">
              <a:spcBef>
                <a:spcPts val="0"/>
              </a:spcBef>
              <a:buFont typeface="Wingdings" panose="05000000000000000000" pitchFamily="2" charset="2"/>
              <a:buChar char="§"/>
            </a:pPr>
            <a:r>
              <a:rPr lang="en-US" sz="1200" dirty="0">
                <a:solidFill>
                  <a:schemeClr val="bg1"/>
                </a:solidFill>
              </a:rPr>
              <a:t>Furniture </a:t>
            </a:r>
            <a:r>
              <a:rPr lang="en-US" sz="1400" dirty="0">
                <a:solidFill>
                  <a:schemeClr val="bg1"/>
                </a:solidFill>
              </a:rPr>
              <a:t>(</a:t>
            </a:r>
            <a:r>
              <a:rPr lang="en-US" sz="1200" dirty="0">
                <a:solidFill>
                  <a:schemeClr val="bg1"/>
                </a:solidFill>
              </a:rPr>
              <a:t>Privacy Screen, Table, Legs</a:t>
            </a:r>
            <a:r>
              <a:rPr lang="en-US" sz="1400" dirty="0">
                <a:solidFill>
                  <a:schemeClr val="bg1"/>
                </a:solidFill>
              </a:rPr>
              <a:t>)</a:t>
            </a:r>
          </a:p>
        </p:txBody>
      </p:sp>
      <p:sp>
        <p:nvSpPr>
          <p:cNvPr id="11" name="Rounded Rectangle 10"/>
          <p:cNvSpPr/>
          <p:nvPr/>
        </p:nvSpPr>
        <p:spPr>
          <a:xfrm>
            <a:off x="3933357" y="1219201"/>
            <a:ext cx="1548916" cy="1466973"/>
          </a:xfrm>
          <a:prstGeom prst="roundRect">
            <a:avLst/>
          </a:pr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lIns="0" tIns="0" rIns="0" bIns="0" rtlCol="0" anchor="b"/>
          <a:lstStyle/>
          <a:p>
            <a:pPr marL="171450" indent="-171450">
              <a:spcBef>
                <a:spcPts val="0"/>
              </a:spcBef>
              <a:buFont typeface="Wingdings" panose="05000000000000000000" pitchFamily="2" charset="2"/>
              <a:buChar char="§"/>
            </a:pPr>
            <a:r>
              <a:rPr lang="en-US" sz="1200" dirty="0"/>
              <a:t>Printing</a:t>
            </a:r>
          </a:p>
          <a:p>
            <a:pPr marL="171450" indent="-171450">
              <a:spcBef>
                <a:spcPts val="0"/>
              </a:spcBef>
              <a:buFont typeface="Wingdings" panose="05000000000000000000" pitchFamily="2" charset="2"/>
              <a:buChar char="§"/>
            </a:pPr>
            <a:r>
              <a:rPr lang="en-US" sz="1200" dirty="0"/>
              <a:t>Assembly</a:t>
            </a:r>
          </a:p>
          <a:p>
            <a:pPr marL="171450" indent="-171450">
              <a:spcBef>
                <a:spcPts val="0"/>
              </a:spcBef>
              <a:buFont typeface="Wingdings" panose="05000000000000000000" pitchFamily="2" charset="2"/>
              <a:buChar char="§"/>
            </a:pPr>
            <a:r>
              <a:rPr lang="en-US" sz="1200" dirty="0"/>
              <a:t>Mailing</a:t>
            </a:r>
          </a:p>
        </p:txBody>
      </p:sp>
      <p:sp>
        <p:nvSpPr>
          <p:cNvPr id="12" name="Rounded Rectangle 11"/>
          <p:cNvSpPr/>
          <p:nvPr/>
        </p:nvSpPr>
        <p:spPr>
          <a:xfrm>
            <a:off x="3910367" y="4899373"/>
            <a:ext cx="1594897" cy="1806227"/>
          </a:xfrm>
          <a:prstGeom prst="roundRect">
            <a:avLst/>
          </a:prstGeom>
          <a:solidFill>
            <a:srgbClr val="069FF5"/>
          </a:solidFill>
          <a:ln>
            <a:noFill/>
          </a:ln>
        </p:spPr>
        <p:style>
          <a:lnRef idx="1">
            <a:schemeClr val="accent1"/>
          </a:lnRef>
          <a:fillRef idx="0">
            <a:schemeClr val="accent1"/>
          </a:fillRef>
          <a:effectRef idx="0">
            <a:schemeClr val="accent1"/>
          </a:effectRef>
          <a:fontRef idx="minor">
            <a:schemeClr val="tx1"/>
          </a:fontRef>
        </p:style>
        <p:txBody>
          <a:bodyPr lIns="0" tIns="0" rIns="0" bIns="0" rtlCol="0" anchor="b"/>
          <a:lstStyle/>
          <a:p>
            <a:pPr marL="171450" indent="-171450">
              <a:spcBef>
                <a:spcPts val="0"/>
              </a:spcBef>
              <a:buFont typeface="Wingdings" panose="05000000000000000000" pitchFamily="2" charset="2"/>
              <a:buChar char="§"/>
            </a:pPr>
            <a:r>
              <a:rPr lang="en-US" sz="1200" dirty="0">
                <a:solidFill>
                  <a:schemeClr val="bg1"/>
                </a:solidFill>
              </a:rPr>
              <a:t>BAM Printer</a:t>
            </a:r>
          </a:p>
        </p:txBody>
      </p:sp>
      <p:sp>
        <p:nvSpPr>
          <p:cNvPr id="13" name="Rounded Rectangle 12"/>
          <p:cNvSpPr/>
          <p:nvPr/>
        </p:nvSpPr>
        <p:spPr>
          <a:xfrm>
            <a:off x="3914254" y="4816285"/>
            <a:ext cx="1587122" cy="1598451"/>
          </a:xfrm>
          <a:prstGeom prst="roundRect">
            <a:avLst/>
          </a:pr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lIns="0" tIns="0" rIns="0" bIns="0" rtlCol="0" anchor="b"/>
          <a:lstStyle/>
          <a:p>
            <a:pPr marL="171450" indent="-171450">
              <a:spcBef>
                <a:spcPts val="0"/>
              </a:spcBef>
              <a:buFont typeface="Wingdings" panose="05000000000000000000" pitchFamily="2" charset="2"/>
              <a:buChar char="§"/>
            </a:pPr>
            <a:r>
              <a:rPr lang="en-US" sz="1200" dirty="0"/>
              <a:t>ePollbook hardware</a:t>
            </a:r>
          </a:p>
          <a:p>
            <a:pPr marL="171450" indent="-171450">
              <a:spcBef>
                <a:spcPts val="0"/>
              </a:spcBef>
              <a:buFont typeface="Wingdings" panose="05000000000000000000" pitchFamily="2" charset="2"/>
              <a:buChar char="§"/>
            </a:pPr>
            <a:r>
              <a:rPr lang="en-US" sz="1200" dirty="0"/>
              <a:t>ePollbook software</a:t>
            </a:r>
          </a:p>
        </p:txBody>
      </p:sp>
      <p:sp>
        <p:nvSpPr>
          <p:cNvPr id="14" name="Rounded Rectangle 13"/>
          <p:cNvSpPr/>
          <p:nvPr/>
        </p:nvSpPr>
        <p:spPr>
          <a:xfrm>
            <a:off x="3919777" y="3177540"/>
            <a:ext cx="1576077" cy="1565598"/>
          </a:xfrm>
          <a:prstGeom prst="roundRect">
            <a:avLst/>
          </a:prstGeom>
          <a:solidFill>
            <a:srgbClr val="069FF5"/>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171450" indent="-171450">
              <a:spcBef>
                <a:spcPts val="0"/>
              </a:spcBef>
              <a:buFont typeface="Wingdings" panose="05000000000000000000" pitchFamily="2" charset="2"/>
              <a:buChar char="§"/>
            </a:pPr>
            <a:r>
              <a:rPr lang="en-US" sz="1200" dirty="0">
                <a:solidFill>
                  <a:schemeClr val="bg1"/>
                </a:solidFill>
              </a:rPr>
              <a:t>Software</a:t>
            </a:r>
          </a:p>
          <a:p>
            <a:pPr marL="171450" indent="-171450">
              <a:spcBef>
                <a:spcPts val="0"/>
              </a:spcBef>
              <a:buFont typeface="Wingdings" panose="05000000000000000000" pitchFamily="2" charset="2"/>
              <a:buChar char="§"/>
            </a:pPr>
            <a:r>
              <a:rPr lang="en-US" sz="1200" dirty="0">
                <a:solidFill>
                  <a:schemeClr val="bg1"/>
                </a:solidFill>
              </a:rPr>
              <a:t>Hardware</a:t>
            </a:r>
          </a:p>
        </p:txBody>
      </p:sp>
      <p:sp>
        <p:nvSpPr>
          <p:cNvPr id="15" name="Rounded Rectangle 14"/>
          <p:cNvSpPr/>
          <p:nvPr/>
        </p:nvSpPr>
        <p:spPr>
          <a:xfrm>
            <a:off x="1855467" y="2764567"/>
            <a:ext cx="1472069" cy="1201162"/>
          </a:xfrm>
          <a:prstGeom prst="roundRect">
            <a:avLst/>
          </a:pr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pic>
        <p:nvPicPr>
          <p:cNvPr id="16" name="Picture 15"/>
          <p:cNvPicPr>
            <a:picLocks noChangeAspect="1"/>
          </p:cNvPicPr>
          <p:nvPr/>
        </p:nvPicPr>
        <p:blipFill rotWithShape="1">
          <a:blip r:embed="rId4" cstate="print"/>
          <a:srcRect l="10000" t="23865" r="24672" b="19839"/>
          <a:stretch/>
        </p:blipFill>
        <p:spPr>
          <a:xfrm>
            <a:off x="4189682" y="1634024"/>
            <a:ext cx="921838" cy="446843"/>
          </a:xfrm>
          <a:prstGeom prst="roundRect">
            <a:avLst>
              <a:gd name="adj" fmla="val 8594"/>
            </a:avLst>
          </a:prstGeom>
          <a:solidFill>
            <a:srgbClr val="FFFFFF">
              <a:shade val="85000"/>
            </a:srgbClr>
          </a:solidFill>
          <a:ln>
            <a:noFill/>
          </a:ln>
          <a:effectLst>
            <a:reflection blurRad="12700" stA="38000" endPos="16000" dist="5000" dir="5400000" sy="-100000" algn="bl" rotWithShape="0"/>
          </a:effectLst>
        </p:spPr>
      </p:pic>
      <p:sp>
        <p:nvSpPr>
          <p:cNvPr id="17" name="TextBox 16"/>
          <p:cNvSpPr txBox="1"/>
          <p:nvPr/>
        </p:nvSpPr>
        <p:spPr>
          <a:xfrm>
            <a:off x="2038108" y="1263907"/>
            <a:ext cx="1113738" cy="168438"/>
          </a:xfrm>
          <a:prstGeom prst="rect">
            <a:avLst/>
          </a:prstGeom>
        </p:spPr>
        <p:txBody>
          <a:bodyPr vert="horz" wrap="square" lIns="0" tIns="0" rIns="0" bIns="0" rtlCol="0">
            <a:noAutofit/>
          </a:bodyPr>
          <a:lstStyle/>
          <a:p>
            <a:pPr algn="ctr"/>
            <a:r>
              <a:rPr lang="en-US" sz="1400" b="1" dirty="0"/>
              <a:t>Voter Registration</a:t>
            </a:r>
          </a:p>
        </p:txBody>
      </p:sp>
      <p:sp>
        <p:nvSpPr>
          <p:cNvPr id="18" name="TextBox 17"/>
          <p:cNvSpPr txBox="1"/>
          <p:nvPr/>
        </p:nvSpPr>
        <p:spPr>
          <a:xfrm>
            <a:off x="4186706" y="1219200"/>
            <a:ext cx="1042219" cy="145106"/>
          </a:xfrm>
          <a:prstGeom prst="rect">
            <a:avLst/>
          </a:prstGeom>
        </p:spPr>
        <p:txBody>
          <a:bodyPr vert="horz" wrap="square" lIns="0" tIns="0" rIns="0" bIns="0" rtlCol="0">
            <a:noAutofit/>
          </a:bodyPr>
          <a:lstStyle/>
          <a:p>
            <a:pPr algn="ctr"/>
            <a:r>
              <a:rPr lang="en-US" sz="1400" b="1" dirty="0"/>
              <a:t>Vote by Mail (VBM)</a:t>
            </a:r>
          </a:p>
        </p:txBody>
      </p:sp>
      <p:sp>
        <p:nvSpPr>
          <p:cNvPr id="19" name="TextBox 18"/>
          <p:cNvSpPr txBox="1"/>
          <p:nvPr/>
        </p:nvSpPr>
        <p:spPr>
          <a:xfrm>
            <a:off x="6512043" y="3744808"/>
            <a:ext cx="1224272" cy="432961"/>
          </a:xfrm>
          <a:prstGeom prst="rect">
            <a:avLst/>
          </a:prstGeom>
        </p:spPr>
        <p:txBody>
          <a:bodyPr vert="horz" wrap="square" lIns="0" tIns="0" rIns="0" bIns="0" rtlCol="0">
            <a:noAutofit/>
          </a:bodyPr>
          <a:lstStyle/>
          <a:p>
            <a:pPr algn="ctr"/>
            <a:r>
              <a:rPr lang="en-US" sz="1400" b="1" dirty="0"/>
              <a:t>Ballot Marking Device (BMD)</a:t>
            </a: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21291" r="16470"/>
          <a:stretch/>
        </p:blipFill>
        <p:spPr>
          <a:xfrm>
            <a:off x="4537240" y="3586459"/>
            <a:ext cx="341150" cy="682301"/>
          </a:xfrm>
          <a:prstGeom prst="roundRect">
            <a:avLst>
              <a:gd name="adj" fmla="val 8594"/>
            </a:avLst>
          </a:prstGeom>
          <a:solidFill>
            <a:srgbClr val="FFFFFF">
              <a:shade val="85000"/>
            </a:srgbClr>
          </a:solidFill>
          <a:ln>
            <a:noFill/>
          </a:ln>
          <a:effectLst>
            <a:reflection blurRad="12700" stA="38000" endPos="16000" dist="5000" dir="5400000" sy="-100000" algn="bl" rotWithShape="0"/>
          </a:effectLst>
        </p:spPr>
      </p:pic>
      <p:sp>
        <p:nvSpPr>
          <p:cNvPr id="21" name="TextBox 20"/>
          <p:cNvSpPr txBox="1"/>
          <p:nvPr/>
        </p:nvSpPr>
        <p:spPr>
          <a:xfrm>
            <a:off x="4113723" y="3184480"/>
            <a:ext cx="1188185" cy="432961"/>
          </a:xfrm>
          <a:prstGeom prst="rect">
            <a:avLst/>
          </a:prstGeom>
        </p:spPr>
        <p:txBody>
          <a:bodyPr vert="horz" wrap="square" lIns="0" tIns="0" rIns="0" bIns="0" rtlCol="0">
            <a:noAutofit/>
          </a:bodyPr>
          <a:lstStyle/>
          <a:p>
            <a:pPr algn="ctr"/>
            <a:r>
              <a:rPr lang="en-US" sz="1400" b="1" dirty="0"/>
              <a:t>Interactive Sample Ballot</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1475" y="4189610"/>
            <a:ext cx="923651" cy="692738"/>
          </a:xfrm>
          <a:prstGeom prst="roundRect">
            <a:avLst>
              <a:gd name="adj" fmla="val 8594"/>
            </a:avLst>
          </a:prstGeom>
          <a:solidFill>
            <a:srgbClr val="FFFFFF">
              <a:shade val="85000"/>
            </a:srgbClr>
          </a:solidFill>
          <a:ln>
            <a:noFill/>
          </a:ln>
          <a:effectLst>
            <a:reflection blurRad="12700" stA="38000" endPos="16000" dist="5000" dir="5400000" sy="-100000" algn="bl" rotWithShape="0"/>
          </a:effectLst>
        </p:spPr>
      </p:pic>
      <p:sp>
        <p:nvSpPr>
          <p:cNvPr id="23" name="TextBox 22"/>
          <p:cNvSpPr txBox="1"/>
          <p:nvPr/>
        </p:nvSpPr>
        <p:spPr>
          <a:xfrm>
            <a:off x="8973116" y="2863180"/>
            <a:ext cx="1082403" cy="216481"/>
          </a:xfrm>
          <a:prstGeom prst="rect">
            <a:avLst/>
          </a:prstGeom>
        </p:spPr>
        <p:txBody>
          <a:bodyPr vert="horz" wrap="square" lIns="0" tIns="0" rIns="0" bIns="0" rtlCol="0">
            <a:noAutofit/>
          </a:bodyPr>
          <a:lstStyle/>
          <a:p>
            <a:pPr algn="ctr"/>
            <a:r>
              <a:rPr lang="en-US" sz="1400" b="1" dirty="0"/>
              <a:t>Tally System</a:t>
            </a: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0656" y="5233062"/>
            <a:ext cx="1034318" cy="606146"/>
          </a:xfrm>
          <a:prstGeom prst="roundRect">
            <a:avLst>
              <a:gd name="adj" fmla="val 8594"/>
            </a:avLst>
          </a:prstGeom>
          <a:solidFill>
            <a:srgbClr val="FFFFFF">
              <a:shade val="85000"/>
            </a:srgbClr>
          </a:solidFill>
          <a:ln>
            <a:noFill/>
          </a:ln>
          <a:effectLst>
            <a:reflection blurRad="12700" stA="38000" endPos="16000" dist="5000" dir="5400000" sy="-100000" algn="bl" rotWithShape="0"/>
          </a:effectLst>
        </p:spPr>
      </p:pic>
      <p:sp>
        <p:nvSpPr>
          <p:cNvPr id="25" name="TextBox 24"/>
          <p:cNvSpPr txBox="1"/>
          <p:nvPr/>
        </p:nvSpPr>
        <p:spPr>
          <a:xfrm>
            <a:off x="4166614" y="4951673"/>
            <a:ext cx="1082403" cy="275084"/>
          </a:xfrm>
          <a:prstGeom prst="rect">
            <a:avLst/>
          </a:prstGeom>
        </p:spPr>
        <p:txBody>
          <a:bodyPr vert="horz" wrap="square" lIns="0" tIns="0" rIns="0" bIns="0" rtlCol="0">
            <a:noAutofit/>
          </a:bodyPr>
          <a:lstStyle/>
          <a:p>
            <a:pPr algn="ctr"/>
            <a:r>
              <a:rPr lang="en-US" sz="1400" b="1" dirty="0"/>
              <a:t>ePollbook</a:t>
            </a:r>
          </a:p>
        </p:txBody>
      </p:sp>
      <p:cxnSp>
        <p:nvCxnSpPr>
          <p:cNvPr id="26" name="Straight Arrow Connector 25"/>
          <p:cNvCxnSpPr>
            <a:endCxn id="11" idx="1"/>
          </p:cNvCxnSpPr>
          <p:nvPr/>
        </p:nvCxnSpPr>
        <p:spPr bwMode="gray">
          <a:xfrm flipV="1">
            <a:off x="3314439" y="1952688"/>
            <a:ext cx="618918" cy="2147958"/>
          </a:xfrm>
          <a:prstGeom prst="straightConnector1">
            <a:avLst/>
          </a:prstGeom>
          <a:noFill/>
          <a:ln w="12700">
            <a:solidFill>
              <a:schemeClr val="tx1"/>
            </a:solidFill>
            <a:round/>
            <a:headEnd type="none" w="lg" len="lg"/>
            <a:tailEnd type="triangle"/>
          </a:ln>
          <a:effectLst/>
        </p:spPr>
      </p:cxnSp>
      <p:cxnSp>
        <p:nvCxnSpPr>
          <p:cNvPr id="27" name="Straight Arrow Connector 26"/>
          <p:cNvCxnSpPr>
            <a:endCxn id="14" idx="1"/>
          </p:cNvCxnSpPr>
          <p:nvPr/>
        </p:nvCxnSpPr>
        <p:spPr bwMode="gray">
          <a:xfrm flipV="1">
            <a:off x="3327536" y="3960339"/>
            <a:ext cx="592241" cy="83592"/>
          </a:xfrm>
          <a:prstGeom prst="straightConnector1">
            <a:avLst/>
          </a:prstGeom>
          <a:noFill/>
          <a:ln w="12700">
            <a:solidFill>
              <a:schemeClr val="tx1"/>
            </a:solidFill>
            <a:round/>
            <a:headEnd type="none" w="lg" len="lg"/>
            <a:tailEnd type="triangle"/>
          </a:ln>
          <a:effectLst/>
        </p:spPr>
      </p:cxnSp>
      <p:cxnSp>
        <p:nvCxnSpPr>
          <p:cNvPr id="28" name="Straight Arrow Connector 27"/>
          <p:cNvCxnSpPr/>
          <p:nvPr/>
        </p:nvCxnSpPr>
        <p:spPr bwMode="gray">
          <a:xfrm>
            <a:off x="3314439" y="4100645"/>
            <a:ext cx="653848" cy="1738562"/>
          </a:xfrm>
          <a:prstGeom prst="straightConnector1">
            <a:avLst/>
          </a:prstGeom>
          <a:noFill/>
          <a:ln w="12700">
            <a:solidFill>
              <a:schemeClr val="tx1"/>
            </a:solidFill>
            <a:round/>
            <a:headEnd type="none" w="lg" len="lg"/>
            <a:tailEnd type="triangle"/>
          </a:ln>
          <a:effectLst/>
        </p:spPr>
      </p:cxnSp>
      <p:cxnSp>
        <p:nvCxnSpPr>
          <p:cNvPr id="29" name="Straight Arrow Connector 28"/>
          <p:cNvCxnSpPr>
            <a:stCxn id="14" idx="3"/>
            <a:endCxn id="10" idx="1"/>
          </p:cNvCxnSpPr>
          <p:nvPr/>
        </p:nvCxnSpPr>
        <p:spPr bwMode="gray">
          <a:xfrm>
            <a:off x="5495854" y="3960339"/>
            <a:ext cx="687008" cy="1151179"/>
          </a:xfrm>
          <a:prstGeom prst="straightConnector1">
            <a:avLst/>
          </a:prstGeom>
          <a:noFill/>
          <a:ln w="12700">
            <a:solidFill>
              <a:schemeClr val="tx1"/>
            </a:solidFill>
            <a:round/>
            <a:headEnd type="none" w="lg" len="lg"/>
            <a:tailEnd type="triangle"/>
          </a:ln>
          <a:effectLst/>
        </p:spPr>
      </p:cxnSp>
      <p:cxnSp>
        <p:nvCxnSpPr>
          <p:cNvPr id="30" name="Straight Arrow Connector 29"/>
          <p:cNvCxnSpPr>
            <a:stCxn id="12" idx="3"/>
            <a:endCxn id="10" idx="1"/>
          </p:cNvCxnSpPr>
          <p:nvPr/>
        </p:nvCxnSpPr>
        <p:spPr bwMode="gray">
          <a:xfrm flipV="1">
            <a:off x="5505264" y="5111518"/>
            <a:ext cx="677598" cy="690969"/>
          </a:xfrm>
          <a:prstGeom prst="straightConnector1">
            <a:avLst/>
          </a:prstGeom>
          <a:noFill/>
          <a:ln w="12700">
            <a:solidFill>
              <a:schemeClr val="tx1"/>
            </a:solidFill>
            <a:round/>
            <a:headEnd type="none" w="lg" len="lg"/>
            <a:tailEnd type="triangle"/>
          </a:ln>
          <a:effectLst/>
        </p:spPr>
      </p:cxnSp>
      <p:cxnSp>
        <p:nvCxnSpPr>
          <p:cNvPr id="31" name="Straight Arrow Connector 30"/>
          <p:cNvCxnSpPr>
            <a:endCxn id="8" idx="1"/>
          </p:cNvCxnSpPr>
          <p:nvPr/>
        </p:nvCxnSpPr>
        <p:spPr bwMode="gray">
          <a:xfrm>
            <a:off x="5482535" y="1819781"/>
            <a:ext cx="300896" cy="0"/>
          </a:xfrm>
          <a:prstGeom prst="straightConnector1">
            <a:avLst/>
          </a:prstGeom>
          <a:noFill/>
          <a:ln w="12700">
            <a:solidFill>
              <a:schemeClr val="tx1"/>
            </a:solidFill>
            <a:round/>
            <a:headEnd type="none" w="lg" len="lg"/>
            <a:tailEnd type="triangle"/>
          </a:ln>
          <a:effectLst/>
        </p:spPr>
      </p:cxnSp>
      <p:cxnSp>
        <p:nvCxnSpPr>
          <p:cNvPr id="32" name="Straight Arrow Connector 31"/>
          <p:cNvCxnSpPr>
            <a:stCxn id="10" idx="3"/>
            <a:endCxn id="4" idx="1"/>
          </p:cNvCxnSpPr>
          <p:nvPr/>
        </p:nvCxnSpPr>
        <p:spPr bwMode="gray">
          <a:xfrm flipV="1">
            <a:off x="8084904" y="3797576"/>
            <a:ext cx="652242" cy="1313942"/>
          </a:xfrm>
          <a:prstGeom prst="straightConnector1">
            <a:avLst/>
          </a:prstGeom>
          <a:noFill/>
          <a:ln w="12700">
            <a:solidFill>
              <a:schemeClr val="tx1"/>
            </a:solidFill>
            <a:round/>
            <a:headEnd type="none" w="lg" len="lg"/>
            <a:tailEnd type="triangle"/>
          </a:ln>
          <a:effectLst/>
        </p:spPr>
      </p:cxn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0238" y="1656602"/>
            <a:ext cx="743499" cy="606146"/>
          </a:xfrm>
          <a:prstGeom prst="roundRect">
            <a:avLst>
              <a:gd name="adj" fmla="val 8594"/>
            </a:avLst>
          </a:prstGeom>
          <a:solidFill>
            <a:srgbClr val="FFFFFF">
              <a:shade val="85000"/>
            </a:srgbClr>
          </a:solidFill>
          <a:ln>
            <a:noFill/>
          </a:ln>
          <a:effectLst>
            <a:reflection blurRad="12700" stA="38000" endPos="16000" dist="5000" dir="5400000" sy="-100000" algn="bl" rotWithShape="0"/>
          </a:effectLst>
        </p:spPr>
      </p:pic>
      <p:cxnSp>
        <p:nvCxnSpPr>
          <p:cNvPr id="34" name="Straight Arrow Connector 33"/>
          <p:cNvCxnSpPr>
            <a:endCxn id="4" idx="1"/>
          </p:cNvCxnSpPr>
          <p:nvPr/>
        </p:nvCxnSpPr>
        <p:spPr bwMode="gray">
          <a:xfrm>
            <a:off x="8388209" y="2420362"/>
            <a:ext cx="348937" cy="1377214"/>
          </a:xfrm>
          <a:prstGeom prst="straightConnector1">
            <a:avLst/>
          </a:prstGeom>
          <a:noFill/>
          <a:ln w="12700">
            <a:solidFill>
              <a:schemeClr val="tx1"/>
            </a:solidFill>
            <a:round/>
            <a:headEnd type="none" w="lg" len="lg"/>
            <a:tailEnd type="triangle"/>
          </a:ln>
          <a:effectLst/>
        </p:spPr>
      </p:cxnSp>
      <p:sp>
        <p:nvSpPr>
          <p:cNvPr id="35" name="TextBox 34"/>
          <p:cNvSpPr txBox="1"/>
          <p:nvPr/>
        </p:nvSpPr>
        <p:spPr>
          <a:xfrm>
            <a:off x="7850785" y="1219200"/>
            <a:ext cx="1082403" cy="216481"/>
          </a:xfrm>
          <a:prstGeom prst="rect">
            <a:avLst/>
          </a:prstGeom>
        </p:spPr>
        <p:txBody>
          <a:bodyPr vert="horz" wrap="square" lIns="0" tIns="0" rIns="0" bIns="0" rtlCol="0">
            <a:noAutofit/>
          </a:bodyPr>
          <a:lstStyle/>
          <a:p>
            <a:pPr algn="ctr"/>
            <a:r>
              <a:rPr lang="en-US" sz="1400" b="1" dirty="0"/>
              <a:t>Signature Verification</a:t>
            </a:r>
          </a:p>
        </p:txBody>
      </p:sp>
      <p:sp>
        <p:nvSpPr>
          <p:cNvPr id="36" name="TextBox 35"/>
          <p:cNvSpPr txBox="1"/>
          <p:nvPr/>
        </p:nvSpPr>
        <p:spPr>
          <a:xfrm>
            <a:off x="5978263" y="1291905"/>
            <a:ext cx="1082403" cy="216481"/>
          </a:xfrm>
          <a:prstGeom prst="rect">
            <a:avLst/>
          </a:prstGeom>
        </p:spPr>
        <p:txBody>
          <a:bodyPr vert="horz" wrap="square" lIns="0" tIns="0" rIns="0" bIns="0" rtlCol="0">
            <a:noAutofit/>
          </a:bodyPr>
          <a:lstStyle/>
          <a:p>
            <a:pPr algn="ctr"/>
            <a:r>
              <a:rPr lang="en-US" sz="1400" b="1" dirty="0"/>
              <a:t>Sorting</a:t>
            </a:r>
            <a:endParaRPr lang="en-US" sz="1200" b="1" dirty="0"/>
          </a:p>
        </p:txBody>
      </p:sp>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30824" y="1584442"/>
            <a:ext cx="577282" cy="692738"/>
          </a:xfrm>
          <a:prstGeom prst="roundRect">
            <a:avLst>
              <a:gd name="adj" fmla="val 8594"/>
            </a:avLst>
          </a:prstGeom>
          <a:solidFill>
            <a:srgbClr val="FFFFFF">
              <a:shade val="85000"/>
            </a:srgbClr>
          </a:solidFill>
          <a:ln>
            <a:noFill/>
          </a:ln>
          <a:effectLst>
            <a:reflection blurRad="12700" stA="38000" endPos="16000" dist="5000" dir="5400000" sy="-100000" algn="bl" rotWithShape="0"/>
          </a:effectLst>
        </p:spPr>
      </p:pic>
      <p:cxnSp>
        <p:nvCxnSpPr>
          <p:cNvPr id="38" name="Straight Arrow Connector 37"/>
          <p:cNvCxnSpPr>
            <a:stCxn id="8" idx="3"/>
            <a:endCxn id="9" idx="1"/>
          </p:cNvCxnSpPr>
          <p:nvPr/>
        </p:nvCxnSpPr>
        <p:spPr bwMode="gray">
          <a:xfrm>
            <a:off x="7255499" y="1819781"/>
            <a:ext cx="400453" cy="0"/>
          </a:xfrm>
          <a:prstGeom prst="straightConnector1">
            <a:avLst/>
          </a:prstGeom>
          <a:noFill/>
          <a:ln w="12700">
            <a:solidFill>
              <a:schemeClr val="tx1"/>
            </a:solidFill>
            <a:round/>
            <a:headEnd type="none" w="lg" len="lg"/>
            <a:tailEnd type="triangle"/>
          </a:ln>
          <a:effectLst/>
        </p:spPr>
      </p:cxnSp>
      <p:sp>
        <p:nvSpPr>
          <p:cNvPr id="39" name="Freeform 35"/>
          <p:cNvSpPr>
            <a:spLocks noChangeAspect="1" noEditPoints="1"/>
          </p:cNvSpPr>
          <p:nvPr/>
        </p:nvSpPr>
        <p:spPr bwMode="gray">
          <a:xfrm>
            <a:off x="2038107" y="3400941"/>
            <a:ext cx="1082403" cy="492628"/>
          </a:xfrm>
          <a:custGeom>
            <a:avLst/>
            <a:gdLst/>
            <a:ahLst/>
            <a:cxnLst>
              <a:cxn ang="0">
                <a:pos x="102" y="9"/>
              </a:cxn>
              <a:cxn ang="0">
                <a:pos x="52" y="17"/>
              </a:cxn>
              <a:cxn ang="0">
                <a:pos x="2" y="9"/>
              </a:cxn>
              <a:cxn ang="0">
                <a:pos x="52" y="0"/>
              </a:cxn>
              <a:cxn ang="0">
                <a:pos x="102" y="9"/>
              </a:cxn>
              <a:cxn ang="0">
                <a:pos x="52" y="25"/>
              </a:cxn>
              <a:cxn ang="0">
                <a:pos x="12" y="22"/>
              </a:cxn>
              <a:cxn ang="0">
                <a:pos x="0" y="19"/>
              </a:cxn>
              <a:cxn ang="0">
                <a:pos x="0" y="122"/>
              </a:cxn>
              <a:cxn ang="0">
                <a:pos x="0" y="124"/>
              </a:cxn>
              <a:cxn ang="0">
                <a:pos x="52" y="131"/>
              </a:cxn>
              <a:cxn ang="0">
                <a:pos x="104" y="124"/>
              </a:cxn>
              <a:cxn ang="0">
                <a:pos x="104" y="19"/>
              </a:cxn>
              <a:cxn ang="0">
                <a:pos x="92" y="22"/>
              </a:cxn>
              <a:cxn ang="0">
                <a:pos x="52" y="25"/>
              </a:cxn>
            </a:cxnLst>
            <a:rect l="0" t="0" r="r" b="b"/>
            <a:pathLst>
              <a:path w="104" h="131">
                <a:moveTo>
                  <a:pt x="102" y="9"/>
                </a:moveTo>
                <a:cubicBezTo>
                  <a:pt x="102" y="13"/>
                  <a:pt x="79" y="17"/>
                  <a:pt x="52" y="17"/>
                </a:cubicBezTo>
                <a:cubicBezTo>
                  <a:pt x="24" y="17"/>
                  <a:pt x="2" y="13"/>
                  <a:pt x="2" y="9"/>
                </a:cubicBezTo>
                <a:cubicBezTo>
                  <a:pt x="2" y="4"/>
                  <a:pt x="24" y="0"/>
                  <a:pt x="52" y="0"/>
                </a:cubicBezTo>
                <a:cubicBezTo>
                  <a:pt x="79" y="0"/>
                  <a:pt x="102" y="4"/>
                  <a:pt x="102" y="9"/>
                </a:cubicBezTo>
                <a:close/>
                <a:moveTo>
                  <a:pt x="52" y="25"/>
                </a:moveTo>
                <a:cubicBezTo>
                  <a:pt x="37" y="25"/>
                  <a:pt x="23" y="24"/>
                  <a:pt x="12" y="22"/>
                </a:cubicBezTo>
                <a:cubicBezTo>
                  <a:pt x="7" y="21"/>
                  <a:pt x="0" y="20"/>
                  <a:pt x="0" y="19"/>
                </a:cubicBezTo>
                <a:cubicBezTo>
                  <a:pt x="0" y="122"/>
                  <a:pt x="0" y="122"/>
                  <a:pt x="0" y="122"/>
                </a:cubicBezTo>
                <a:cubicBezTo>
                  <a:pt x="0" y="123"/>
                  <a:pt x="0" y="123"/>
                  <a:pt x="0" y="124"/>
                </a:cubicBezTo>
                <a:cubicBezTo>
                  <a:pt x="3" y="126"/>
                  <a:pt x="20" y="131"/>
                  <a:pt x="52" y="131"/>
                </a:cubicBezTo>
                <a:cubicBezTo>
                  <a:pt x="81" y="131"/>
                  <a:pt x="100" y="127"/>
                  <a:pt x="104" y="124"/>
                </a:cubicBezTo>
                <a:cubicBezTo>
                  <a:pt x="104" y="19"/>
                  <a:pt x="104" y="19"/>
                  <a:pt x="104" y="19"/>
                </a:cubicBezTo>
                <a:cubicBezTo>
                  <a:pt x="104" y="20"/>
                  <a:pt x="97" y="21"/>
                  <a:pt x="92" y="22"/>
                </a:cubicBezTo>
                <a:cubicBezTo>
                  <a:pt x="81" y="24"/>
                  <a:pt x="67" y="25"/>
                  <a:pt x="52" y="25"/>
                </a:cubicBezTo>
                <a:close/>
              </a:path>
            </a:pathLst>
          </a:custGeom>
          <a:solidFill>
            <a:srgbClr val="00529B"/>
          </a:solidFill>
          <a:ln w="9525">
            <a:noFill/>
            <a:round/>
            <a:headEnd/>
            <a:tailEnd/>
          </a:ln>
        </p:spPr>
        <p:txBody>
          <a:bodyPr vert="horz" wrap="square" lIns="84406" tIns="42203" rIns="84406" bIns="42203" numCol="1" anchor="t" anchorCtr="0" compatLnSpc="1">
            <a:prstTxWarp prst="textNoShape">
              <a:avLst/>
            </a:prstTxWarp>
          </a:bodyPr>
          <a:lstStyle/>
          <a:p>
            <a:endParaRPr lang="en-US" sz="2585" dirty="0"/>
          </a:p>
        </p:txBody>
      </p:sp>
      <p:sp>
        <p:nvSpPr>
          <p:cNvPr id="40" name="TextBox 39"/>
          <p:cNvSpPr txBox="1"/>
          <p:nvPr/>
        </p:nvSpPr>
        <p:spPr>
          <a:xfrm>
            <a:off x="2054858" y="2794564"/>
            <a:ext cx="1073286" cy="199344"/>
          </a:xfrm>
          <a:prstGeom prst="rect">
            <a:avLst/>
          </a:prstGeom>
        </p:spPr>
        <p:txBody>
          <a:bodyPr vert="horz" wrap="square" lIns="0" tIns="0" rIns="0" bIns="0" rtlCol="0">
            <a:noAutofit/>
          </a:bodyPr>
          <a:lstStyle/>
          <a:p>
            <a:pPr algn="ctr"/>
            <a:r>
              <a:rPr lang="en-US" sz="1400" b="1" dirty="0"/>
              <a:t>Elections Management System</a:t>
            </a:r>
          </a:p>
        </p:txBody>
      </p:sp>
      <p:sp>
        <p:nvSpPr>
          <p:cNvPr id="41" name="Freeform 33"/>
          <p:cNvSpPr>
            <a:spLocks noEditPoints="1"/>
          </p:cNvSpPr>
          <p:nvPr/>
        </p:nvSpPr>
        <p:spPr bwMode="gray">
          <a:xfrm>
            <a:off x="2297415" y="1680463"/>
            <a:ext cx="603368" cy="561531"/>
          </a:xfrm>
          <a:custGeom>
            <a:avLst/>
            <a:gdLst/>
            <a:ahLst/>
            <a:cxnLst>
              <a:cxn ang="0">
                <a:pos x="37" y="37"/>
              </a:cxn>
              <a:cxn ang="0">
                <a:pos x="34" y="46"/>
              </a:cxn>
              <a:cxn ang="0">
                <a:pos x="43" y="56"/>
              </a:cxn>
              <a:cxn ang="0">
                <a:pos x="46" y="65"/>
              </a:cxn>
              <a:cxn ang="0">
                <a:pos x="46" y="71"/>
              </a:cxn>
              <a:cxn ang="0">
                <a:pos x="64" y="80"/>
              </a:cxn>
              <a:cxn ang="0">
                <a:pos x="83" y="71"/>
              </a:cxn>
              <a:cxn ang="0">
                <a:pos x="83" y="65"/>
              </a:cxn>
              <a:cxn ang="0">
                <a:pos x="86" y="56"/>
              </a:cxn>
              <a:cxn ang="0">
                <a:pos x="95" y="46"/>
              </a:cxn>
              <a:cxn ang="0">
                <a:pos x="92" y="37"/>
              </a:cxn>
              <a:cxn ang="0">
                <a:pos x="93" y="33"/>
              </a:cxn>
              <a:cxn ang="0">
                <a:pos x="64" y="0"/>
              </a:cxn>
              <a:cxn ang="0">
                <a:pos x="36" y="33"/>
              </a:cxn>
              <a:cxn ang="0">
                <a:pos x="37" y="37"/>
              </a:cxn>
              <a:cxn ang="0">
                <a:pos x="64" y="83"/>
              </a:cxn>
              <a:cxn ang="0">
                <a:pos x="70" y="89"/>
              </a:cxn>
              <a:cxn ang="0">
                <a:pos x="68" y="93"/>
              </a:cxn>
              <a:cxn ang="0">
                <a:pos x="71" y="117"/>
              </a:cxn>
              <a:cxn ang="0">
                <a:pos x="84" y="77"/>
              </a:cxn>
              <a:cxn ang="0">
                <a:pos x="91" y="84"/>
              </a:cxn>
              <a:cxn ang="0">
                <a:pos x="116" y="91"/>
              </a:cxn>
              <a:cxn ang="0">
                <a:pos x="118" y="92"/>
              </a:cxn>
              <a:cxn ang="0">
                <a:pos x="123" y="86"/>
              </a:cxn>
              <a:cxn ang="0">
                <a:pos x="142" y="135"/>
              </a:cxn>
              <a:cxn ang="0">
                <a:pos x="160" y="86"/>
              </a:cxn>
              <a:cxn ang="0">
                <a:pos x="165" y="92"/>
              </a:cxn>
              <a:cxn ang="0">
                <a:pos x="188" y="99"/>
              </a:cxn>
              <a:cxn ang="0">
                <a:pos x="200" y="173"/>
              </a:cxn>
              <a:cxn ang="0">
                <a:pos x="192" y="182"/>
              </a:cxn>
              <a:cxn ang="0">
                <a:pos x="9" y="182"/>
              </a:cxn>
              <a:cxn ang="0">
                <a:pos x="0" y="173"/>
              </a:cxn>
              <a:cxn ang="0">
                <a:pos x="13" y="91"/>
              </a:cxn>
              <a:cxn ang="0">
                <a:pos x="38" y="84"/>
              </a:cxn>
              <a:cxn ang="0">
                <a:pos x="44" y="77"/>
              </a:cxn>
              <a:cxn ang="0">
                <a:pos x="58" y="117"/>
              </a:cxn>
              <a:cxn ang="0">
                <a:pos x="61" y="93"/>
              </a:cxn>
              <a:cxn ang="0">
                <a:pos x="58" y="89"/>
              </a:cxn>
              <a:cxn ang="0">
                <a:pos x="64" y="83"/>
              </a:cxn>
              <a:cxn ang="0">
                <a:pos x="142" y="10"/>
              </a:cxn>
              <a:cxn ang="0">
                <a:pos x="175" y="75"/>
              </a:cxn>
              <a:cxn ang="0">
                <a:pos x="159" y="75"/>
              </a:cxn>
              <a:cxn ang="0">
                <a:pos x="159" y="81"/>
              </a:cxn>
              <a:cxn ang="0">
                <a:pos x="142" y="89"/>
              </a:cxn>
              <a:cxn ang="0">
                <a:pos x="125" y="81"/>
              </a:cxn>
              <a:cxn ang="0">
                <a:pos x="125" y="75"/>
              </a:cxn>
              <a:cxn ang="0">
                <a:pos x="108" y="75"/>
              </a:cxn>
              <a:cxn ang="0">
                <a:pos x="142" y="10"/>
              </a:cxn>
            </a:cxnLst>
            <a:rect l="0" t="0" r="r" b="b"/>
            <a:pathLst>
              <a:path w="201" h="182">
                <a:moveTo>
                  <a:pt x="37" y="37"/>
                </a:moveTo>
                <a:cubicBezTo>
                  <a:pt x="35" y="38"/>
                  <a:pt x="32" y="40"/>
                  <a:pt x="34" y="46"/>
                </a:cubicBezTo>
                <a:cubicBezTo>
                  <a:pt x="36" y="51"/>
                  <a:pt x="40" y="55"/>
                  <a:pt x="43" y="56"/>
                </a:cubicBezTo>
                <a:cubicBezTo>
                  <a:pt x="43" y="59"/>
                  <a:pt x="44" y="62"/>
                  <a:pt x="46" y="65"/>
                </a:cubicBezTo>
                <a:cubicBezTo>
                  <a:pt x="46" y="71"/>
                  <a:pt x="46" y="71"/>
                  <a:pt x="46" y="71"/>
                </a:cubicBezTo>
                <a:cubicBezTo>
                  <a:pt x="64" y="80"/>
                  <a:pt x="64" y="80"/>
                  <a:pt x="64" y="80"/>
                </a:cubicBezTo>
                <a:cubicBezTo>
                  <a:pt x="83" y="71"/>
                  <a:pt x="83" y="71"/>
                  <a:pt x="83" y="71"/>
                </a:cubicBezTo>
                <a:cubicBezTo>
                  <a:pt x="83" y="65"/>
                  <a:pt x="83" y="65"/>
                  <a:pt x="83" y="65"/>
                </a:cubicBezTo>
                <a:cubicBezTo>
                  <a:pt x="84" y="62"/>
                  <a:pt x="86" y="59"/>
                  <a:pt x="86" y="56"/>
                </a:cubicBezTo>
                <a:cubicBezTo>
                  <a:pt x="89" y="55"/>
                  <a:pt x="93" y="52"/>
                  <a:pt x="95" y="46"/>
                </a:cubicBezTo>
                <a:cubicBezTo>
                  <a:pt x="96" y="40"/>
                  <a:pt x="94" y="38"/>
                  <a:pt x="92" y="37"/>
                </a:cubicBezTo>
                <a:cubicBezTo>
                  <a:pt x="92" y="36"/>
                  <a:pt x="93" y="42"/>
                  <a:pt x="93" y="33"/>
                </a:cubicBezTo>
                <a:cubicBezTo>
                  <a:pt x="93" y="25"/>
                  <a:pt x="90" y="0"/>
                  <a:pt x="64" y="0"/>
                </a:cubicBezTo>
                <a:cubicBezTo>
                  <a:pt x="39" y="0"/>
                  <a:pt x="36" y="25"/>
                  <a:pt x="36" y="33"/>
                </a:cubicBezTo>
                <a:cubicBezTo>
                  <a:pt x="36" y="42"/>
                  <a:pt x="36" y="36"/>
                  <a:pt x="37" y="37"/>
                </a:cubicBezTo>
                <a:close/>
                <a:moveTo>
                  <a:pt x="64" y="83"/>
                </a:moveTo>
                <a:cubicBezTo>
                  <a:pt x="68" y="83"/>
                  <a:pt x="71" y="84"/>
                  <a:pt x="70" y="89"/>
                </a:cubicBezTo>
                <a:cubicBezTo>
                  <a:pt x="70" y="91"/>
                  <a:pt x="69" y="92"/>
                  <a:pt x="68" y="93"/>
                </a:cubicBezTo>
                <a:cubicBezTo>
                  <a:pt x="71" y="117"/>
                  <a:pt x="71" y="117"/>
                  <a:pt x="71" y="117"/>
                </a:cubicBezTo>
                <a:cubicBezTo>
                  <a:pt x="84" y="77"/>
                  <a:pt x="84" y="77"/>
                  <a:pt x="84" y="77"/>
                </a:cubicBezTo>
                <a:cubicBezTo>
                  <a:pt x="91" y="84"/>
                  <a:pt x="91" y="84"/>
                  <a:pt x="91" y="84"/>
                </a:cubicBezTo>
                <a:cubicBezTo>
                  <a:pt x="116" y="91"/>
                  <a:pt x="116" y="91"/>
                  <a:pt x="116" y="91"/>
                </a:cubicBezTo>
                <a:cubicBezTo>
                  <a:pt x="117" y="92"/>
                  <a:pt x="117" y="92"/>
                  <a:pt x="118" y="92"/>
                </a:cubicBezTo>
                <a:cubicBezTo>
                  <a:pt x="123" y="86"/>
                  <a:pt x="123" y="86"/>
                  <a:pt x="123" y="86"/>
                </a:cubicBezTo>
                <a:cubicBezTo>
                  <a:pt x="142" y="135"/>
                  <a:pt x="142" y="135"/>
                  <a:pt x="142" y="135"/>
                </a:cubicBezTo>
                <a:cubicBezTo>
                  <a:pt x="160" y="86"/>
                  <a:pt x="160" y="86"/>
                  <a:pt x="160" y="86"/>
                </a:cubicBezTo>
                <a:cubicBezTo>
                  <a:pt x="165" y="92"/>
                  <a:pt x="165" y="92"/>
                  <a:pt x="165" y="92"/>
                </a:cubicBezTo>
                <a:cubicBezTo>
                  <a:pt x="188" y="99"/>
                  <a:pt x="188" y="99"/>
                  <a:pt x="188" y="99"/>
                </a:cubicBezTo>
                <a:cubicBezTo>
                  <a:pt x="201" y="102"/>
                  <a:pt x="200" y="160"/>
                  <a:pt x="200" y="173"/>
                </a:cubicBezTo>
                <a:cubicBezTo>
                  <a:pt x="201" y="178"/>
                  <a:pt x="197" y="182"/>
                  <a:pt x="192" y="182"/>
                </a:cubicBezTo>
                <a:cubicBezTo>
                  <a:pt x="9" y="182"/>
                  <a:pt x="9" y="182"/>
                  <a:pt x="9" y="182"/>
                </a:cubicBezTo>
                <a:cubicBezTo>
                  <a:pt x="4" y="182"/>
                  <a:pt x="0" y="177"/>
                  <a:pt x="0" y="173"/>
                </a:cubicBezTo>
                <a:cubicBezTo>
                  <a:pt x="0" y="157"/>
                  <a:pt x="0" y="96"/>
                  <a:pt x="13" y="91"/>
                </a:cubicBezTo>
                <a:cubicBezTo>
                  <a:pt x="38" y="84"/>
                  <a:pt x="38" y="84"/>
                  <a:pt x="38" y="84"/>
                </a:cubicBezTo>
                <a:cubicBezTo>
                  <a:pt x="44" y="77"/>
                  <a:pt x="44" y="77"/>
                  <a:pt x="44" y="77"/>
                </a:cubicBezTo>
                <a:cubicBezTo>
                  <a:pt x="58" y="117"/>
                  <a:pt x="58" y="117"/>
                  <a:pt x="58" y="117"/>
                </a:cubicBezTo>
                <a:cubicBezTo>
                  <a:pt x="61" y="93"/>
                  <a:pt x="61" y="93"/>
                  <a:pt x="61" y="93"/>
                </a:cubicBezTo>
                <a:cubicBezTo>
                  <a:pt x="60" y="92"/>
                  <a:pt x="59" y="91"/>
                  <a:pt x="58" y="89"/>
                </a:cubicBezTo>
                <a:cubicBezTo>
                  <a:pt x="58" y="84"/>
                  <a:pt x="61" y="83"/>
                  <a:pt x="64" y="83"/>
                </a:cubicBezTo>
                <a:close/>
                <a:moveTo>
                  <a:pt x="142" y="10"/>
                </a:moveTo>
                <a:cubicBezTo>
                  <a:pt x="180" y="10"/>
                  <a:pt x="175" y="56"/>
                  <a:pt x="175" y="75"/>
                </a:cubicBezTo>
                <a:cubicBezTo>
                  <a:pt x="159" y="75"/>
                  <a:pt x="159" y="75"/>
                  <a:pt x="159" y="75"/>
                </a:cubicBezTo>
                <a:cubicBezTo>
                  <a:pt x="159" y="81"/>
                  <a:pt x="159" y="81"/>
                  <a:pt x="159" y="81"/>
                </a:cubicBezTo>
                <a:cubicBezTo>
                  <a:pt x="142" y="89"/>
                  <a:pt x="142" y="89"/>
                  <a:pt x="142" y="89"/>
                </a:cubicBezTo>
                <a:cubicBezTo>
                  <a:pt x="125" y="81"/>
                  <a:pt x="125" y="81"/>
                  <a:pt x="125" y="81"/>
                </a:cubicBezTo>
                <a:cubicBezTo>
                  <a:pt x="125" y="75"/>
                  <a:pt x="125" y="75"/>
                  <a:pt x="125" y="75"/>
                </a:cubicBezTo>
                <a:cubicBezTo>
                  <a:pt x="108" y="75"/>
                  <a:pt x="108" y="75"/>
                  <a:pt x="108" y="75"/>
                </a:cubicBezTo>
                <a:cubicBezTo>
                  <a:pt x="108" y="56"/>
                  <a:pt x="103" y="10"/>
                  <a:pt x="142" y="10"/>
                </a:cubicBezTo>
                <a:close/>
              </a:path>
            </a:pathLst>
          </a:custGeom>
          <a:solidFill>
            <a:srgbClr val="00529B"/>
          </a:solidFill>
          <a:ln w="9525">
            <a:noFill/>
            <a:round/>
            <a:headEnd/>
            <a:tailEnd/>
          </a:ln>
        </p:spPr>
        <p:txBody>
          <a:bodyPr vert="horz" wrap="square" lIns="84406" tIns="42203" rIns="84406" bIns="42203" numCol="1" anchor="t" anchorCtr="0" compatLnSpc="1">
            <a:prstTxWarp prst="textNoShape">
              <a:avLst/>
            </a:prstTxWarp>
          </a:bodyPr>
          <a:lstStyle/>
          <a:p>
            <a:endParaRPr lang="en-US" sz="2585" dirty="0"/>
          </a:p>
        </p:txBody>
      </p:sp>
      <p:cxnSp>
        <p:nvCxnSpPr>
          <p:cNvPr id="42" name="Straight Arrow Connector 41"/>
          <p:cNvCxnSpPr>
            <a:stCxn id="7" idx="2"/>
            <a:endCxn id="15" idx="0"/>
          </p:cNvCxnSpPr>
          <p:nvPr/>
        </p:nvCxnSpPr>
        <p:spPr bwMode="gray">
          <a:xfrm flipH="1">
            <a:off x="2591501" y="2420362"/>
            <a:ext cx="9457" cy="344205"/>
          </a:xfrm>
          <a:prstGeom prst="straightConnector1">
            <a:avLst/>
          </a:prstGeom>
          <a:noFill/>
          <a:ln w="12700">
            <a:solidFill>
              <a:schemeClr val="tx1"/>
            </a:solidFill>
            <a:round/>
            <a:headEnd type="none" w="lg" len="lg"/>
            <a:tailEnd type="triangle"/>
          </a:ln>
          <a:effectLst/>
        </p:spPr>
      </p:cxnSp>
      <p:sp>
        <p:nvSpPr>
          <p:cNvPr id="43" name="Rounded Rectangle 42"/>
          <p:cNvSpPr/>
          <p:nvPr/>
        </p:nvSpPr>
        <p:spPr>
          <a:xfrm>
            <a:off x="544490" y="5889644"/>
            <a:ext cx="1195477" cy="274320"/>
          </a:xfrm>
          <a:prstGeom prst="roundRect">
            <a:avLst/>
          </a:prstGeom>
          <a:solidFill>
            <a:schemeClr val="bg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00" b="1" dirty="0"/>
              <a:t>Out of Scope</a:t>
            </a:r>
          </a:p>
        </p:txBody>
      </p:sp>
      <p:sp>
        <p:nvSpPr>
          <p:cNvPr id="44" name="Rounded Rectangle 43"/>
          <p:cNvSpPr/>
          <p:nvPr/>
        </p:nvSpPr>
        <p:spPr>
          <a:xfrm>
            <a:off x="544490" y="6186847"/>
            <a:ext cx="1195477" cy="274320"/>
          </a:xfrm>
          <a:prstGeom prst="roundRect">
            <a:avLst/>
          </a:prstGeom>
          <a:solidFill>
            <a:srgbClr val="069FF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00" b="1" dirty="0">
                <a:solidFill>
                  <a:schemeClr val="bg1"/>
                </a:solidFill>
              </a:rPr>
              <a:t>In Scope</a:t>
            </a:r>
          </a:p>
        </p:txBody>
      </p:sp>
      <p:sp>
        <p:nvSpPr>
          <p:cNvPr id="45" name="TextBox 44"/>
          <p:cNvSpPr txBox="1"/>
          <p:nvPr/>
        </p:nvSpPr>
        <p:spPr>
          <a:xfrm>
            <a:off x="453330" y="5609353"/>
            <a:ext cx="914400" cy="207860"/>
          </a:xfrm>
          <a:prstGeom prst="rect">
            <a:avLst/>
          </a:prstGeom>
        </p:spPr>
        <p:txBody>
          <a:bodyPr vert="horz" wrap="none" lIns="0" tIns="0" rIns="0" bIns="0" rtlCol="0">
            <a:noAutofit/>
          </a:bodyPr>
          <a:lstStyle/>
          <a:p>
            <a:r>
              <a:rPr lang="en-US" sz="1200" b="1" i="1" dirty="0"/>
              <a:t>Legend</a:t>
            </a:r>
          </a:p>
        </p:txBody>
      </p:sp>
      <p:sp>
        <p:nvSpPr>
          <p:cNvPr id="46" name="Rectangle 45"/>
          <p:cNvSpPr/>
          <p:nvPr/>
        </p:nvSpPr>
        <p:spPr>
          <a:xfrm>
            <a:off x="381000" y="5565787"/>
            <a:ext cx="1478280" cy="990600"/>
          </a:xfrm>
          <a:prstGeom prst="rec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err="1"/>
          </a:p>
        </p:txBody>
      </p:sp>
    </p:spTree>
    <p:extLst>
      <p:ext uri="{BB962C8B-B14F-4D97-AF65-F5344CB8AC3E}">
        <p14:creationId xmlns:p14="http://schemas.microsoft.com/office/powerpoint/2010/main" val="325733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Vendor Day Agenda</a:t>
            </a:r>
          </a:p>
        </p:txBody>
      </p:sp>
      <p:graphicFrame>
        <p:nvGraphicFramePr>
          <p:cNvPr id="4" name="Table 3"/>
          <p:cNvGraphicFramePr>
            <a:graphicFrameLocks noGrp="1"/>
          </p:cNvGraphicFramePr>
          <p:nvPr>
            <p:extLst>
              <p:ext uri="{D42A27DB-BD31-4B8C-83A1-F6EECF244321}">
                <p14:modId xmlns:p14="http://schemas.microsoft.com/office/powerpoint/2010/main" val="4292573206"/>
              </p:ext>
            </p:extLst>
          </p:nvPr>
        </p:nvGraphicFramePr>
        <p:xfrm>
          <a:off x="1257300" y="1371600"/>
          <a:ext cx="9677400" cy="5234112"/>
        </p:xfrm>
        <a:graphic>
          <a:graphicData uri="http://schemas.openxmlformats.org/drawingml/2006/table">
            <a:tbl>
              <a:tblPr firstRow="1" bandRow="1">
                <a:tableStyleId>{2D5ABB26-0587-4C30-8999-92F81FD0307C}</a:tableStyleId>
              </a:tblPr>
              <a:tblGrid>
                <a:gridCol w="29718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536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69FF5"/>
                          </a:solidFill>
                        </a:rPr>
                        <a:t>9:30 – 9:45 AM:</a:t>
                      </a:r>
                    </a:p>
                  </a:txBody>
                  <a:tcPr anchor="ctr"/>
                </a:tc>
                <a:tc>
                  <a:txBody>
                    <a:bodyPr/>
                    <a:lstStyle/>
                    <a:p>
                      <a:r>
                        <a:rPr lang="en-US" sz="2800" dirty="0">
                          <a:solidFill>
                            <a:srgbClr val="424242"/>
                          </a:solidFill>
                        </a:rPr>
                        <a:t>Vendor</a:t>
                      </a:r>
                      <a:r>
                        <a:rPr lang="en-US" sz="2800" baseline="0" dirty="0">
                          <a:solidFill>
                            <a:srgbClr val="424242"/>
                          </a:solidFill>
                        </a:rPr>
                        <a:t> Day Objectives and Ground Rules</a:t>
                      </a:r>
                      <a:endParaRPr lang="en-US" sz="2800" dirty="0">
                        <a:solidFill>
                          <a:srgbClr val="424242"/>
                        </a:solidFill>
                      </a:endParaRPr>
                    </a:p>
                  </a:txBody>
                  <a:tcPr anchor="ctr"/>
                </a:tc>
                <a:extLst>
                  <a:ext uri="{0D108BD9-81ED-4DB2-BD59-A6C34878D82A}">
                    <a16:rowId xmlns:a16="http://schemas.microsoft.com/office/drawing/2014/main" val="10000"/>
                  </a:ext>
                </a:extLst>
              </a:tr>
              <a:tr h="536154">
                <a:tc>
                  <a:txBody>
                    <a:bodyPr/>
                    <a:lstStyle/>
                    <a:p>
                      <a:r>
                        <a:rPr lang="en-US" sz="2800" b="1" dirty="0">
                          <a:solidFill>
                            <a:srgbClr val="069FF5"/>
                          </a:solidFill>
                        </a:rPr>
                        <a:t>9:45 – 10:15 AM:</a:t>
                      </a:r>
                    </a:p>
                  </a:txBody>
                  <a:tcPr anchor="ctr"/>
                </a:tc>
                <a:tc>
                  <a:txBody>
                    <a:bodyPr/>
                    <a:lstStyle/>
                    <a:p>
                      <a:r>
                        <a:rPr lang="en-US" sz="2800" dirty="0">
                          <a:solidFill>
                            <a:srgbClr val="424242"/>
                          </a:solidFill>
                        </a:rPr>
                        <a:t>VSAP Overview</a:t>
                      </a:r>
                    </a:p>
                  </a:txBody>
                  <a:tcPr anchor="ctr"/>
                </a:tc>
                <a:extLst>
                  <a:ext uri="{0D108BD9-81ED-4DB2-BD59-A6C34878D82A}">
                    <a16:rowId xmlns:a16="http://schemas.microsoft.com/office/drawing/2014/main" val="10001"/>
                  </a:ext>
                </a:extLst>
              </a:tr>
              <a:tr h="536154">
                <a:tc>
                  <a:txBody>
                    <a:bodyPr/>
                    <a:lstStyle/>
                    <a:p>
                      <a:r>
                        <a:rPr lang="en-US" sz="2800" b="1" dirty="0">
                          <a:solidFill>
                            <a:srgbClr val="069FF5"/>
                          </a:solidFill>
                        </a:rPr>
                        <a:t>10:15 – </a:t>
                      </a:r>
                      <a:r>
                        <a:rPr lang="en-US" sz="2800" b="1" dirty="0" smtClean="0">
                          <a:solidFill>
                            <a:srgbClr val="069FF5"/>
                          </a:solidFill>
                        </a:rPr>
                        <a:t>11:00 </a:t>
                      </a:r>
                      <a:r>
                        <a:rPr lang="en-US" sz="2800" b="1" dirty="0">
                          <a:solidFill>
                            <a:srgbClr val="069FF5"/>
                          </a:solidFill>
                        </a:rPr>
                        <a:t>AM:</a:t>
                      </a:r>
                    </a:p>
                  </a:txBody>
                  <a:tcPr anchor="ctr"/>
                </a:tc>
                <a:tc>
                  <a:txBody>
                    <a:bodyPr/>
                    <a:lstStyle/>
                    <a:p>
                      <a:r>
                        <a:rPr lang="en-US" sz="2800" dirty="0">
                          <a:solidFill>
                            <a:srgbClr val="424242"/>
                          </a:solidFill>
                        </a:rPr>
                        <a:t>VSAP Scope</a:t>
                      </a:r>
                    </a:p>
                  </a:txBody>
                  <a:tcPr anchor="ctr"/>
                </a:tc>
                <a:extLst>
                  <a:ext uri="{0D108BD9-81ED-4DB2-BD59-A6C34878D82A}">
                    <a16:rowId xmlns:a16="http://schemas.microsoft.com/office/drawing/2014/main" val="10002"/>
                  </a:ext>
                </a:extLst>
              </a:tr>
              <a:tr h="536154">
                <a:tc>
                  <a:txBody>
                    <a:bodyPr/>
                    <a:lstStyle/>
                    <a:p>
                      <a:r>
                        <a:rPr lang="en-US" sz="2800" b="1" dirty="0" smtClean="0">
                          <a:solidFill>
                            <a:srgbClr val="069FF5"/>
                          </a:solidFill>
                        </a:rPr>
                        <a:t>11:00 – 11:15 AM</a:t>
                      </a:r>
                      <a:endParaRPr lang="en-US" sz="2800" b="1" dirty="0">
                        <a:solidFill>
                          <a:srgbClr val="069FF5"/>
                        </a:solidFill>
                      </a:endParaRPr>
                    </a:p>
                  </a:txBody>
                  <a:tcPr anchor="ctr"/>
                </a:tc>
                <a:tc>
                  <a:txBody>
                    <a:bodyPr/>
                    <a:lstStyle/>
                    <a:p>
                      <a:r>
                        <a:rPr lang="en-US" sz="2800" dirty="0" smtClean="0">
                          <a:solidFill>
                            <a:srgbClr val="424242"/>
                          </a:solidFill>
                        </a:rPr>
                        <a:t>Q&amp;A</a:t>
                      </a:r>
                      <a:r>
                        <a:rPr lang="en-US" sz="2800" baseline="0" dirty="0" smtClean="0">
                          <a:solidFill>
                            <a:srgbClr val="424242"/>
                          </a:solidFill>
                        </a:rPr>
                        <a:t> on VSAP Scope</a:t>
                      </a:r>
                      <a:endParaRPr lang="en-US" sz="2800" dirty="0">
                        <a:solidFill>
                          <a:srgbClr val="424242"/>
                        </a:solidFill>
                      </a:endParaRPr>
                    </a:p>
                  </a:txBody>
                  <a:tcPr anchor="ctr"/>
                </a:tc>
                <a:extLst>
                  <a:ext uri="{0D108BD9-81ED-4DB2-BD59-A6C34878D82A}">
                    <a16:rowId xmlns:a16="http://schemas.microsoft.com/office/drawing/2014/main" val="10008"/>
                  </a:ext>
                </a:extLst>
              </a:tr>
              <a:tr h="536154">
                <a:tc>
                  <a:txBody>
                    <a:bodyPr/>
                    <a:lstStyle/>
                    <a:p>
                      <a:r>
                        <a:rPr lang="en-US" sz="2800" b="1" dirty="0">
                          <a:solidFill>
                            <a:srgbClr val="069FF5"/>
                          </a:solidFill>
                        </a:rPr>
                        <a:t>11:15 – 12:45 PM:</a:t>
                      </a:r>
                    </a:p>
                  </a:txBody>
                  <a:tcPr anchor="ctr"/>
                </a:tc>
                <a:tc>
                  <a:txBody>
                    <a:bodyPr/>
                    <a:lstStyle/>
                    <a:p>
                      <a:r>
                        <a:rPr lang="en-US" sz="2800" dirty="0">
                          <a:solidFill>
                            <a:srgbClr val="424242"/>
                          </a:solidFill>
                        </a:rPr>
                        <a:t>Break</a:t>
                      </a:r>
                      <a:r>
                        <a:rPr lang="en-US" sz="2800" baseline="0" dirty="0">
                          <a:solidFill>
                            <a:srgbClr val="424242"/>
                          </a:solidFill>
                        </a:rPr>
                        <a:t> Out: Demonstrations</a:t>
                      </a:r>
                      <a:endParaRPr lang="en-US" sz="2800" dirty="0">
                        <a:solidFill>
                          <a:srgbClr val="424242"/>
                        </a:solidFill>
                      </a:endParaRPr>
                    </a:p>
                  </a:txBody>
                  <a:tcPr anchor="ctr"/>
                </a:tc>
                <a:extLst>
                  <a:ext uri="{0D108BD9-81ED-4DB2-BD59-A6C34878D82A}">
                    <a16:rowId xmlns:a16="http://schemas.microsoft.com/office/drawing/2014/main" val="10003"/>
                  </a:ext>
                </a:extLst>
              </a:tr>
              <a:tr h="536154">
                <a:tc>
                  <a:txBody>
                    <a:bodyPr/>
                    <a:lstStyle/>
                    <a:p>
                      <a:r>
                        <a:rPr lang="en-US" sz="2800" b="1" dirty="0">
                          <a:solidFill>
                            <a:srgbClr val="069FF5"/>
                          </a:solidFill>
                        </a:rPr>
                        <a:t>12:45 – 1:45 PM: </a:t>
                      </a:r>
                    </a:p>
                  </a:txBody>
                  <a:tcPr anchor="ctr"/>
                </a:tc>
                <a:tc>
                  <a:txBody>
                    <a:bodyPr/>
                    <a:lstStyle/>
                    <a:p>
                      <a:r>
                        <a:rPr lang="en-US" sz="2800" dirty="0">
                          <a:solidFill>
                            <a:srgbClr val="424242"/>
                          </a:solidFill>
                        </a:rPr>
                        <a:t>Lunch</a:t>
                      </a:r>
                      <a:endParaRPr lang="en-US" sz="2800" i="1" dirty="0">
                        <a:solidFill>
                          <a:srgbClr val="424242"/>
                        </a:solidFill>
                      </a:endParaRPr>
                    </a:p>
                  </a:txBody>
                  <a:tcPr anchor="ctr"/>
                </a:tc>
                <a:extLst>
                  <a:ext uri="{0D108BD9-81ED-4DB2-BD59-A6C34878D82A}">
                    <a16:rowId xmlns:a16="http://schemas.microsoft.com/office/drawing/2014/main" val="10004"/>
                  </a:ext>
                </a:extLst>
              </a:tr>
              <a:tr h="536154">
                <a:tc>
                  <a:txBody>
                    <a:bodyPr/>
                    <a:lstStyle/>
                    <a:p>
                      <a:r>
                        <a:rPr lang="en-US" sz="2800" b="1" dirty="0">
                          <a:solidFill>
                            <a:srgbClr val="069FF5"/>
                          </a:solidFill>
                        </a:rPr>
                        <a:t>1:45 – 2:45 PM: </a:t>
                      </a:r>
                    </a:p>
                  </a:txBody>
                  <a:tcPr anchor="ctr"/>
                </a:tc>
                <a:tc>
                  <a:txBody>
                    <a:bodyPr/>
                    <a:lstStyle/>
                    <a:p>
                      <a:r>
                        <a:rPr lang="en-US" sz="2800" dirty="0">
                          <a:solidFill>
                            <a:srgbClr val="424242"/>
                          </a:solidFill>
                        </a:rPr>
                        <a:t>Q&amp;A</a:t>
                      </a:r>
                    </a:p>
                  </a:txBody>
                  <a:tcPr anchor="ctr"/>
                </a:tc>
                <a:extLst>
                  <a:ext uri="{0D108BD9-81ED-4DB2-BD59-A6C34878D82A}">
                    <a16:rowId xmlns:a16="http://schemas.microsoft.com/office/drawing/2014/main" val="10005"/>
                  </a:ext>
                </a:extLst>
              </a:tr>
              <a:tr h="536154">
                <a:tc>
                  <a:txBody>
                    <a:bodyPr/>
                    <a:lstStyle/>
                    <a:p>
                      <a:r>
                        <a:rPr lang="en-US" sz="2800" b="1" dirty="0">
                          <a:solidFill>
                            <a:srgbClr val="069FF5"/>
                          </a:solidFill>
                        </a:rPr>
                        <a:t>2:45 – 3:00 PM: </a:t>
                      </a:r>
                    </a:p>
                  </a:txBody>
                  <a:tcPr anchor="ctr"/>
                </a:tc>
                <a:tc>
                  <a:txBody>
                    <a:bodyPr/>
                    <a:lstStyle/>
                    <a:p>
                      <a:r>
                        <a:rPr lang="en-US" sz="2800" dirty="0">
                          <a:solidFill>
                            <a:srgbClr val="424242"/>
                          </a:solidFill>
                        </a:rPr>
                        <a:t>Closing Remarks</a:t>
                      </a:r>
                    </a:p>
                  </a:txBody>
                  <a:tcPr anchor="ctr"/>
                </a:tc>
                <a:extLst>
                  <a:ext uri="{0D108BD9-81ED-4DB2-BD59-A6C34878D82A}">
                    <a16:rowId xmlns:a16="http://schemas.microsoft.com/office/drawing/2014/main" val="10006"/>
                  </a:ext>
                </a:extLst>
              </a:tr>
              <a:tr h="536154">
                <a:tc>
                  <a:txBody>
                    <a:bodyPr/>
                    <a:lstStyle/>
                    <a:p>
                      <a:r>
                        <a:rPr lang="en-US" sz="2800" b="1" dirty="0">
                          <a:solidFill>
                            <a:srgbClr val="069FF5"/>
                          </a:solidFill>
                        </a:rPr>
                        <a:t>3:00 – 4:00 PM: </a:t>
                      </a:r>
                    </a:p>
                  </a:txBody>
                  <a:tcPr anchor="ctr"/>
                </a:tc>
                <a:tc>
                  <a:txBody>
                    <a:bodyPr/>
                    <a:lstStyle/>
                    <a:p>
                      <a:r>
                        <a:rPr lang="en-US" sz="2800" dirty="0">
                          <a:solidFill>
                            <a:srgbClr val="424242"/>
                          </a:solidFill>
                        </a:rPr>
                        <a:t>Vendor</a:t>
                      </a:r>
                      <a:r>
                        <a:rPr lang="en-US" sz="2800" baseline="0" dirty="0">
                          <a:solidFill>
                            <a:srgbClr val="424242"/>
                          </a:solidFill>
                        </a:rPr>
                        <a:t> Networking and Additional Demonstration Time</a:t>
                      </a:r>
                      <a:endParaRPr lang="en-US" sz="2800" dirty="0">
                        <a:solidFill>
                          <a:srgbClr val="424242"/>
                        </a:solidFill>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5287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27"/>
          <p:cNvSpPr>
            <a:spLocks noChangeShapeType="1"/>
          </p:cNvSpPr>
          <p:nvPr/>
        </p:nvSpPr>
        <p:spPr bwMode="auto">
          <a:xfrm flipH="1" flipV="1">
            <a:off x="2565113" y="2375993"/>
            <a:ext cx="573" cy="1790700"/>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49" name="Line 28"/>
          <p:cNvSpPr>
            <a:spLocks noChangeShapeType="1"/>
          </p:cNvSpPr>
          <p:nvPr/>
        </p:nvSpPr>
        <p:spPr bwMode="auto">
          <a:xfrm flipH="1" flipV="1">
            <a:off x="4639655" y="2375993"/>
            <a:ext cx="0" cy="1790700"/>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56" name="Line 29"/>
          <p:cNvSpPr>
            <a:spLocks noChangeShapeType="1"/>
          </p:cNvSpPr>
          <p:nvPr/>
        </p:nvSpPr>
        <p:spPr bwMode="auto">
          <a:xfrm flipH="1" flipV="1">
            <a:off x="6720931" y="2360118"/>
            <a:ext cx="17182" cy="1806575"/>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2" name="Title 1"/>
          <p:cNvSpPr>
            <a:spLocks noGrp="1"/>
          </p:cNvSpPr>
          <p:nvPr>
            <p:ph type="title"/>
          </p:nvPr>
        </p:nvSpPr>
        <p:spPr/>
        <p:txBody>
          <a:bodyPr/>
          <a:lstStyle/>
          <a:p>
            <a:r>
              <a:rPr lang="en-US" dirty="0"/>
              <a:t>Project Timeline</a:t>
            </a:r>
          </a:p>
        </p:txBody>
      </p:sp>
      <p:sp>
        <p:nvSpPr>
          <p:cNvPr id="32" name="Rectangle 22"/>
          <p:cNvSpPr>
            <a:spLocks/>
          </p:cNvSpPr>
          <p:nvPr/>
        </p:nvSpPr>
        <p:spPr bwMode="auto">
          <a:xfrm>
            <a:off x="7786491" y="3790817"/>
            <a:ext cx="3566160" cy="246336"/>
          </a:xfrm>
          <a:prstGeom prst="rect">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33" name="Rectangle 21"/>
          <p:cNvSpPr>
            <a:spLocks/>
          </p:cNvSpPr>
          <p:nvPr/>
        </p:nvSpPr>
        <p:spPr bwMode="auto">
          <a:xfrm>
            <a:off x="6783333" y="3787915"/>
            <a:ext cx="3172968" cy="118872"/>
          </a:xfrm>
          <a:prstGeom prst="rect">
            <a:avLst/>
          </a:prstGeom>
          <a:solidFill>
            <a:srgbClr val="A7DAFA"/>
          </a:solidFill>
          <a:ln>
            <a:noFill/>
          </a:ln>
          <a:effectLs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34" name="Rectangle 1"/>
          <p:cNvSpPr>
            <a:spLocks/>
          </p:cNvSpPr>
          <p:nvPr/>
        </p:nvSpPr>
        <p:spPr bwMode="auto">
          <a:xfrm>
            <a:off x="534650" y="2361705"/>
            <a:ext cx="1937222"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a:t>
            </a:r>
            <a:r>
              <a:rPr lang="en-US" altLang="en-US" sz="1400" b="1" dirty="0">
                <a:solidFill>
                  <a:srgbClr val="FEC624"/>
                </a:solidFill>
                <a:latin typeface="Helvetica Neue" charset="0"/>
                <a:ea typeface="Helvetica Neue" charset="0"/>
                <a:cs typeface="Helvetica Neue" charset="0"/>
                <a:sym typeface="Helvetica Neue" charset="0"/>
              </a:rPr>
              <a:t> </a:t>
            </a:r>
            <a:r>
              <a:rPr lang="en-US" altLang="en-US" sz="1400" b="1" dirty="0">
                <a:solidFill>
                  <a:srgbClr val="069FF5"/>
                </a:solidFill>
                <a:latin typeface="Helvetica Neue" charset="0"/>
                <a:ea typeface="Helvetica Neue" charset="0"/>
                <a:cs typeface="Helvetica Neue" charset="0"/>
                <a:sym typeface="Helvetica Neue" charset="0"/>
              </a:rPr>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Public Opinion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Baseline Research</a:t>
            </a:r>
          </a:p>
          <a:p>
            <a:pPr algn="ctr" eaLnBrk="1"/>
            <a:r>
              <a:rPr lang="en-US" altLang="en-US" sz="1400" b="1" dirty="0">
                <a:latin typeface="Helvetica Neue" charset="0"/>
                <a:ea typeface="Helvetica Neue" charset="0"/>
                <a:cs typeface="Helvetica Neue" charset="0"/>
                <a:sym typeface="Helvetica Neue" charset="0"/>
              </a:rPr>
              <a:t>(Sep 2009 – Jul 2010)</a:t>
            </a:r>
          </a:p>
        </p:txBody>
      </p:sp>
      <p:sp>
        <p:nvSpPr>
          <p:cNvPr id="35" name="Rectangle 2"/>
          <p:cNvSpPr>
            <a:spLocks/>
          </p:cNvSpPr>
          <p:nvPr/>
        </p:nvSpPr>
        <p:spPr bwMode="auto">
          <a:xfrm>
            <a:off x="2540245" y="2361705"/>
            <a:ext cx="207645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II: </a:t>
            </a:r>
            <a:r>
              <a:rPr lang="en-US" altLang="en-US" sz="1400" b="1" dirty="0">
                <a:solidFill>
                  <a:srgbClr val="069FF5"/>
                </a:solidFill>
                <a:latin typeface="Helvetica Neue" charset="0"/>
                <a:ea typeface="Helvetica Neue" charset="0"/>
                <a:cs typeface="Helvetica Neue" charset="0"/>
                <a:sym typeface="Helvetica Neue" charset="0"/>
              </a:rPr>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Establishment of Principles</a:t>
            </a:r>
          </a:p>
          <a:p>
            <a:pPr algn="ctr" eaLnBrk="1"/>
            <a:r>
              <a:rPr lang="en-US" altLang="en-US" sz="1400" b="1" dirty="0">
                <a:latin typeface="Helvetica Neue" charset="0"/>
                <a:ea typeface="Helvetica Neue" charset="0"/>
                <a:cs typeface="Helvetica Neue" charset="0"/>
                <a:sym typeface="Helvetica Neue" charset="0"/>
              </a:rPr>
              <a:t>(Jan 2011 – Dec 2011)</a:t>
            </a:r>
          </a:p>
        </p:txBody>
      </p:sp>
      <p:sp>
        <p:nvSpPr>
          <p:cNvPr id="36" name="Rectangle 3"/>
          <p:cNvSpPr>
            <a:spLocks/>
          </p:cNvSpPr>
          <p:nvPr/>
        </p:nvSpPr>
        <p:spPr bwMode="auto">
          <a:xfrm>
            <a:off x="4677960" y="2361705"/>
            <a:ext cx="2012704"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III: </a:t>
            </a:r>
            <a:r>
              <a:rPr lang="en-US" altLang="en-US" sz="1400" b="1" dirty="0">
                <a:solidFill>
                  <a:srgbClr val="069FF5"/>
                </a:solidFill>
                <a:latin typeface="Helvetica Neue" charset="0"/>
                <a:ea typeface="Helvetica Neue" charset="0"/>
                <a:cs typeface="Helvetica Neue" charset="0"/>
                <a:sym typeface="Helvetica Neue" charset="0"/>
              </a:rPr>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System Design and Engineering</a:t>
            </a:r>
          </a:p>
          <a:p>
            <a:pPr algn="ctr" eaLnBrk="1"/>
            <a:r>
              <a:rPr lang="en-US" altLang="en-US" sz="1400" b="1" dirty="0">
                <a:latin typeface="Helvetica Neue" charset="0"/>
                <a:ea typeface="Helvetica Neue" charset="0"/>
                <a:cs typeface="Helvetica Neue" charset="0"/>
                <a:sym typeface="Helvetica Neue" charset="0"/>
              </a:rPr>
              <a:t>(Jan 2012 – July 2016)</a:t>
            </a:r>
          </a:p>
        </p:txBody>
      </p:sp>
      <p:sp>
        <p:nvSpPr>
          <p:cNvPr id="37" name="Rectangle 4"/>
          <p:cNvSpPr>
            <a:spLocks/>
          </p:cNvSpPr>
          <p:nvPr/>
        </p:nvSpPr>
        <p:spPr bwMode="auto">
          <a:xfrm>
            <a:off x="6757767" y="2361705"/>
            <a:ext cx="2104856"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100" b="1" dirty="0">
                <a:solidFill>
                  <a:srgbClr val="FEC624"/>
                </a:solidFill>
                <a:latin typeface="Helvetica Neue" charset="0"/>
                <a:ea typeface="Helvetica Neue" charset="0"/>
                <a:cs typeface="Helvetica Neue" charset="0"/>
                <a:sym typeface="Helvetica Neue" charset="0"/>
              </a:rPr>
              <a:t>Phase IV:</a:t>
            </a:r>
            <a:r>
              <a:rPr lang="en-US" altLang="en-US" sz="1400" b="1" dirty="0">
                <a:solidFill>
                  <a:srgbClr val="069FF5"/>
                </a:solidFill>
                <a:latin typeface="Helvetica Neue" charset="0"/>
                <a:ea typeface="Helvetica Neue" charset="0"/>
                <a:cs typeface="Helvetica Neue" charset="0"/>
                <a:sym typeface="Helvetica Neue" charset="0"/>
              </a:rPr>
              <a:t> </a:t>
            </a:r>
            <a:br>
              <a:rPr lang="en-US" altLang="en-US" sz="1400" b="1" dirty="0">
                <a:solidFill>
                  <a:srgbClr val="069FF5"/>
                </a:solidFill>
                <a:latin typeface="Helvetica Neue" charset="0"/>
                <a:ea typeface="Helvetica Neue" charset="0"/>
                <a:cs typeface="Helvetica Neue" charset="0"/>
                <a:sym typeface="Helvetica Neue" charset="0"/>
              </a:rPr>
            </a:br>
            <a:r>
              <a:rPr lang="en-US" altLang="en-US" sz="1400" b="1" dirty="0">
                <a:solidFill>
                  <a:srgbClr val="069FF5"/>
                </a:solidFill>
                <a:latin typeface="Helvetica Neue" charset="0"/>
                <a:ea typeface="Helvetica Neue" charset="0"/>
                <a:cs typeface="Helvetica Neue" charset="0"/>
                <a:sym typeface="Helvetica Neue" charset="0"/>
              </a:rPr>
              <a:t>Manufacturing and Certification</a:t>
            </a:r>
          </a:p>
          <a:p>
            <a:pPr algn="ctr" eaLnBrk="1"/>
            <a:r>
              <a:rPr lang="en-US" altLang="en-US" sz="1400" b="1" dirty="0">
                <a:latin typeface="Helvetica Neue" charset="0"/>
                <a:ea typeface="Helvetica Neue" charset="0"/>
                <a:cs typeface="Helvetica Neue" charset="0"/>
                <a:sym typeface="Helvetica Neue" charset="0"/>
              </a:rPr>
              <a:t>(Aug 2016 – Jun 2020)</a:t>
            </a:r>
          </a:p>
        </p:txBody>
      </p:sp>
      <p:sp>
        <p:nvSpPr>
          <p:cNvPr id="38" name="Rectangle 15"/>
          <p:cNvSpPr>
            <a:spLocks/>
          </p:cNvSpPr>
          <p:nvPr/>
        </p:nvSpPr>
        <p:spPr bwMode="auto">
          <a:xfrm>
            <a:off x="4187014" y="4216540"/>
            <a:ext cx="915988"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2011</a:t>
            </a:r>
          </a:p>
        </p:txBody>
      </p:sp>
      <p:sp>
        <p:nvSpPr>
          <p:cNvPr id="39" name="Rectangle 16"/>
          <p:cNvSpPr>
            <a:spLocks/>
          </p:cNvSpPr>
          <p:nvPr/>
        </p:nvSpPr>
        <p:spPr bwMode="auto">
          <a:xfrm>
            <a:off x="6283071" y="4216540"/>
            <a:ext cx="9159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2016</a:t>
            </a:r>
          </a:p>
        </p:txBody>
      </p:sp>
      <p:sp>
        <p:nvSpPr>
          <p:cNvPr id="40" name="Rectangle 17"/>
          <p:cNvSpPr>
            <a:spLocks/>
          </p:cNvSpPr>
          <p:nvPr/>
        </p:nvSpPr>
        <p:spPr bwMode="auto">
          <a:xfrm>
            <a:off x="2084472" y="4216540"/>
            <a:ext cx="9159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2010</a:t>
            </a:r>
          </a:p>
        </p:txBody>
      </p:sp>
      <p:sp>
        <p:nvSpPr>
          <p:cNvPr id="41" name="Rectangle 18"/>
          <p:cNvSpPr>
            <a:spLocks/>
          </p:cNvSpPr>
          <p:nvPr/>
        </p:nvSpPr>
        <p:spPr bwMode="auto">
          <a:xfrm>
            <a:off x="10887720" y="4216540"/>
            <a:ext cx="915988"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2024</a:t>
            </a:r>
          </a:p>
        </p:txBody>
      </p:sp>
      <p:sp>
        <p:nvSpPr>
          <p:cNvPr id="42" name="Rectangle 19"/>
          <p:cNvSpPr>
            <a:spLocks/>
          </p:cNvSpPr>
          <p:nvPr/>
        </p:nvSpPr>
        <p:spPr bwMode="auto">
          <a:xfrm>
            <a:off x="498474" y="3787915"/>
            <a:ext cx="2103120" cy="249238"/>
          </a:xfrm>
          <a:prstGeom prst="rect">
            <a:avLst/>
          </a:prstGeom>
          <a:solidFill>
            <a:srgbClr val="1D62B7"/>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solidFill>
                <a:srgbClr val="497CAA"/>
              </a:solidFill>
            </a:endParaRPr>
          </a:p>
        </p:txBody>
      </p:sp>
      <p:sp>
        <p:nvSpPr>
          <p:cNvPr id="43" name="Rectangle 20"/>
          <p:cNvSpPr>
            <a:spLocks/>
          </p:cNvSpPr>
          <p:nvPr/>
        </p:nvSpPr>
        <p:spPr bwMode="auto">
          <a:xfrm>
            <a:off x="2571834" y="3787915"/>
            <a:ext cx="2011835" cy="249238"/>
          </a:xfrm>
          <a:prstGeom prst="rect">
            <a:avLst/>
          </a:prstGeom>
          <a:solidFill>
            <a:srgbClr val="0096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44" name="Rectangle 21"/>
          <p:cNvSpPr>
            <a:spLocks/>
          </p:cNvSpPr>
          <p:nvPr/>
        </p:nvSpPr>
        <p:spPr bwMode="auto">
          <a:xfrm>
            <a:off x="4674377" y="3787915"/>
            <a:ext cx="2011835" cy="249238"/>
          </a:xfrm>
          <a:prstGeom prst="rect">
            <a:avLst/>
          </a:prstGeom>
          <a:solidFill>
            <a:srgbClr val="66CAFF"/>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45" name="Rectangle 23"/>
          <p:cNvSpPr>
            <a:spLocks/>
          </p:cNvSpPr>
          <p:nvPr/>
        </p:nvSpPr>
        <p:spPr bwMode="auto">
          <a:xfrm>
            <a:off x="381000"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46" name="Rectangle 24"/>
          <p:cNvSpPr>
            <a:spLocks/>
          </p:cNvSpPr>
          <p:nvPr/>
        </p:nvSpPr>
        <p:spPr bwMode="auto">
          <a:xfrm>
            <a:off x="2514684"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47" name="Rectangle 25"/>
          <p:cNvSpPr>
            <a:spLocks/>
          </p:cNvSpPr>
          <p:nvPr/>
        </p:nvSpPr>
        <p:spPr bwMode="auto">
          <a:xfrm>
            <a:off x="4587064"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50" name="Line 29"/>
          <p:cNvSpPr>
            <a:spLocks noChangeShapeType="1"/>
          </p:cNvSpPr>
          <p:nvPr/>
        </p:nvSpPr>
        <p:spPr bwMode="auto">
          <a:xfrm flipH="1" flipV="1">
            <a:off x="8856224" y="2360118"/>
            <a:ext cx="17182" cy="1806575"/>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51" name="AutoShape 30"/>
          <p:cNvSpPr>
            <a:spLocks/>
          </p:cNvSpPr>
          <p:nvPr/>
        </p:nvSpPr>
        <p:spPr bwMode="auto">
          <a:xfrm>
            <a:off x="11202453" y="3618053"/>
            <a:ext cx="417036" cy="588962"/>
          </a:xfrm>
          <a:prstGeom prst="rightArrow">
            <a:avLst>
              <a:gd name="adj1" fmla="val 32000"/>
              <a:gd name="adj2" fmla="val 64000"/>
            </a:avLst>
          </a:prstGeom>
          <a:solidFill>
            <a:srgbClr val="FEC624"/>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2" name="TextBox 51"/>
          <p:cNvSpPr txBox="1"/>
          <p:nvPr/>
        </p:nvSpPr>
        <p:spPr>
          <a:xfrm>
            <a:off x="8577971" y="4626115"/>
            <a:ext cx="685801" cy="523220"/>
          </a:xfrm>
          <a:prstGeom prst="rect">
            <a:avLst/>
          </a:prstGeom>
          <a:noFill/>
        </p:spPr>
        <p:txBody>
          <a:bodyPr wrap="square" rtlCol="0">
            <a:spAutoFit/>
          </a:bodyPr>
          <a:lstStyle/>
          <a:p>
            <a:r>
              <a:rPr lang="en-US" sz="1600" b="1" dirty="0">
                <a:solidFill>
                  <a:srgbClr val="FFC000"/>
                </a:solidFill>
              </a:rPr>
              <a:t>2018</a:t>
            </a:r>
          </a:p>
          <a:p>
            <a:r>
              <a:rPr lang="en-US" sz="1200" b="1" dirty="0">
                <a:latin typeface="Helvetica Neue"/>
              </a:rPr>
              <a:t>Pilot</a:t>
            </a:r>
          </a:p>
        </p:txBody>
      </p:sp>
      <p:sp>
        <p:nvSpPr>
          <p:cNvPr id="53" name="Line 29"/>
          <p:cNvSpPr>
            <a:spLocks noChangeShapeType="1"/>
          </p:cNvSpPr>
          <p:nvPr/>
        </p:nvSpPr>
        <p:spPr bwMode="auto">
          <a:xfrm flipH="1" flipV="1">
            <a:off x="8866895" y="4037153"/>
            <a:ext cx="0" cy="588961"/>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54" name="TextBox 53"/>
          <p:cNvSpPr txBox="1"/>
          <p:nvPr/>
        </p:nvSpPr>
        <p:spPr>
          <a:xfrm>
            <a:off x="9686111" y="4626114"/>
            <a:ext cx="1843520" cy="707886"/>
          </a:xfrm>
          <a:prstGeom prst="rect">
            <a:avLst/>
          </a:prstGeom>
          <a:noFill/>
        </p:spPr>
        <p:txBody>
          <a:bodyPr wrap="square" rtlCol="0">
            <a:spAutoFit/>
          </a:bodyPr>
          <a:lstStyle/>
          <a:p>
            <a:r>
              <a:rPr lang="en-US" sz="1600" b="1" dirty="0">
                <a:solidFill>
                  <a:srgbClr val="FFC000"/>
                </a:solidFill>
              </a:rPr>
              <a:t>2020</a:t>
            </a:r>
          </a:p>
          <a:p>
            <a:r>
              <a:rPr lang="en-US" sz="1200" b="1" dirty="0">
                <a:latin typeface="Helvetica Neue"/>
              </a:rPr>
              <a:t>Full</a:t>
            </a:r>
          </a:p>
          <a:p>
            <a:r>
              <a:rPr lang="en-US" sz="1200" b="1" dirty="0">
                <a:latin typeface="Helvetica Neue"/>
              </a:rPr>
              <a:t>Implementation</a:t>
            </a:r>
          </a:p>
        </p:txBody>
      </p:sp>
      <p:sp>
        <p:nvSpPr>
          <p:cNvPr id="57" name="Rectangle 16"/>
          <p:cNvSpPr>
            <a:spLocks/>
          </p:cNvSpPr>
          <p:nvPr/>
        </p:nvSpPr>
        <p:spPr bwMode="auto">
          <a:xfrm>
            <a:off x="8415412" y="4216540"/>
            <a:ext cx="9159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69FF5"/>
                </a:solidFill>
                <a:latin typeface="Helvetica Neue" charset="0"/>
                <a:ea typeface="Helvetica Neue" charset="0"/>
                <a:cs typeface="Helvetica Neue" charset="0"/>
                <a:sym typeface="Helvetica Neue" charset="0"/>
              </a:rPr>
              <a:t>2018</a:t>
            </a:r>
          </a:p>
        </p:txBody>
      </p:sp>
      <p:sp>
        <p:nvSpPr>
          <p:cNvPr id="58" name="Rectangle 4"/>
          <p:cNvSpPr>
            <a:spLocks/>
          </p:cNvSpPr>
          <p:nvPr/>
        </p:nvSpPr>
        <p:spPr bwMode="auto">
          <a:xfrm>
            <a:off x="8981116" y="2361705"/>
            <a:ext cx="2104856"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r>
              <a:rPr lang="en-US" altLang="en-US" sz="2100" b="1" dirty="0">
                <a:solidFill>
                  <a:srgbClr val="FEC624"/>
                </a:solidFill>
                <a:latin typeface="Helvetica Neue" charset="0"/>
                <a:ea typeface="Helvetica Neue" charset="0"/>
                <a:cs typeface="Helvetica Neue" charset="0"/>
                <a:sym typeface="Helvetica Neue" charset="0"/>
              </a:rPr>
              <a:t>Phase V:</a:t>
            </a:r>
            <a:r>
              <a:rPr lang="en-US" altLang="en-US" sz="1400" b="1" dirty="0">
                <a:solidFill>
                  <a:srgbClr val="069FF5"/>
                </a:solidFill>
                <a:latin typeface="Helvetica Neue" charset="0"/>
                <a:ea typeface="Helvetica Neue" charset="0"/>
                <a:cs typeface="Helvetica Neue" charset="0"/>
                <a:sym typeface="Helvetica Neue" charset="0"/>
              </a:rPr>
              <a:t> </a:t>
            </a:r>
            <a:br>
              <a:rPr lang="en-US" altLang="en-US" sz="1400" b="1" dirty="0">
                <a:solidFill>
                  <a:srgbClr val="069FF5"/>
                </a:solidFill>
                <a:latin typeface="Helvetica Neue" charset="0"/>
                <a:ea typeface="Helvetica Neue" charset="0"/>
                <a:cs typeface="Helvetica Neue" charset="0"/>
                <a:sym typeface="Helvetica Neue" charset="0"/>
              </a:rPr>
            </a:br>
            <a:r>
              <a:rPr lang="en-US" sz="1400" b="1" dirty="0">
                <a:solidFill>
                  <a:srgbClr val="069FF5"/>
                </a:solidFill>
                <a:latin typeface="Helvetica Neue" charset="0"/>
                <a:ea typeface="Helvetica Neue" charset="0"/>
                <a:cs typeface="Helvetica Neue" charset="0"/>
              </a:rPr>
              <a:t>Phased </a:t>
            </a:r>
            <a:br>
              <a:rPr lang="en-US" sz="1400" b="1" dirty="0">
                <a:solidFill>
                  <a:srgbClr val="069FF5"/>
                </a:solidFill>
                <a:latin typeface="Helvetica Neue" charset="0"/>
                <a:ea typeface="Helvetica Neue" charset="0"/>
                <a:cs typeface="Helvetica Neue" charset="0"/>
              </a:rPr>
            </a:br>
            <a:r>
              <a:rPr lang="en-US" sz="1400" b="1" dirty="0">
                <a:solidFill>
                  <a:srgbClr val="069FF5"/>
                </a:solidFill>
                <a:latin typeface="Helvetica Neue" charset="0"/>
                <a:ea typeface="Helvetica Neue" charset="0"/>
                <a:cs typeface="Helvetica Neue" charset="0"/>
              </a:rPr>
              <a:t>Implementation </a:t>
            </a:r>
            <a:br>
              <a:rPr lang="en-US" sz="1400" b="1" dirty="0">
                <a:solidFill>
                  <a:srgbClr val="069FF5"/>
                </a:solidFill>
                <a:latin typeface="Helvetica Neue" charset="0"/>
                <a:ea typeface="Helvetica Neue" charset="0"/>
                <a:cs typeface="Helvetica Neue" charset="0"/>
              </a:rPr>
            </a:br>
            <a:r>
              <a:rPr lang="en-US" altLang="en-US" sz="1400" b="1" dirty="0">
                <a:latin typeface="Helvetica Neue" charset="0"/>
                <a:ea typeface="Helvetica Neue" charset="0"/>
                <a:cs typeface="Helvetica Neue" charset="0"/>
                <a:sym typeface="Helvetica Neue" charset="0"/>
              </a:rPr>
              <a:t>(Jun 2018 – Jun 2024)</a:t>
            </a:r>
          </a:p>
        </p:txBody>
      </p:sp>
      <p:sp>
        <p:nvSpPr>
          <p:cNvPr id="59" name="Line 29"/>
          <p:cNvSpPr>
            <a:spLocks noChangeShapeType="1"/>
          </p:cNvSpPr>
          <p:nvPr/>
        </p:nvSpPr>
        <p:spPr bwMode="auto">
          <a:xfrm flipH="1" flipV="1">
            <a:off x="9936743" y="4037153"/>
            <a:ext cx="0" cy="588961"/>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60" name="TextBox 59"/>
          <p:cNvSpPr txBox="1"/>
          <p:nvPr/>
        </p:nvSpPr>
        <p:spPr>
          <a:xfrm>
            <a:off x="10994743" y="4626114"/>
            <a:ext cx="937223" cy="707886"/>
          </a:xfrm>
          <a:prstGeom prst="rect">
            <a:avLst/>
          </a:prstGeom>
          <a:noFill/>
        </p:spPr>
        <p:txBody>
          <a:bodyPr wrap="square" rtlCol="0">
            <a:spAutoFit/>
          </a:bodyPr>
          <a:lstStyle/>
          <a:p>
            <a:r>
              <a:rPr lang="en-US" sz="1600" b="1" dirty="0">
                <a:solidFill>
                  <a:srgbClr val="FFC000"/>
                </a:solidFill>
              </a:rPr>
              <a:t>2024</a:t>
            </a:r>
          </a:p>
          <a:p>
            <a:r>
              <a:rPr lang="en-US" sz="1200" b="1" dirty="0">
                <a:latin typeface="Helvetica Neue"/>
              </a:rPr>
              <a:t>Universal VBM</a:t>
            </a:r>
          </a:p>
        </p:txBody>
      </p:sp>
      <p:sp>
        <p:nvSpPr>
          <p:cNvPr id="61" name="Line 29"/>
          <p:cNvSpPr>
            <a:spLocks noChangeShapeType="1"/>
          </p:cNvSpPr>
          <p:nvPr/>
        </p:nvSpPr>
        <p:spPr bwMode="auto">
          <a:xfrm flipH="1" flipV="1">
            <a:off x="11190511" y="4037153"/>
            <a:ext cx="0" cy="588961"/>
          </a:xfrm>
          <a:prstGeom prst="line">
            <a:avLst/>
          </a:prstGeom>
          <a:noFill/>
          <a:ln w="25400" cap="rnd">
            <a:solidFill>
              <a:srgbClr val="ADCDE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63" name="Rectangle 26"/>
          <p:cNvSpPr>
            <a:spLocks/>
          </p:cNvSpPr>
          <p:nvPr/>
        </p:nvSpPr>
        <p:spPr bwMode="auto">
          <a:xfrm>
            <a:off x="8805820"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64" name="Rectangle 21"/>
          <p:cNvSpPr>
            <a:spLocks/>
          </p:cNvSpPr>
          <p:nvPr/>
        </p:nvSpPr>
        <p:spPr bwMode="auto">
          <a:xfrm>
            <a:off x="6775654" y="3854273"/>
            <a:ext cx="1051560" cy="182880"/>
          </a:xfrm>
          <a:prstGeom prst="rect">
            <a:avLst/>
          </a:prstGeom>
          <a:solidFill>
            <a:srgbClr val="A7DAFA"/>
          </a:solidFill>
          <a:ln>
            <a:noFill/>
          </a:ln>
          <a:effectLs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
        <p:nvSpPr>
          <p:cNvPr id="55" name="Rectangle 26"/>
          <p:cNvSpPr>
            <a:spLocks/>
          </p:cNvSpPr>
          <p:nvPr/>
        </p:nvSpPr>
        <p:spPr bwMode="auto">
          <a:xfrm>
            <a:off x="6682628" y="3618053"/>
            <a:ext cx="117475" cy="588962"/>
          </a:xfrm>
          <a:prstGeom prst="rect">
            <a:avLst/>
          </a:prstGeom>
          <a:solidFill>
            <a:srgbClr val="D6D6D6"/>
          </a:solid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p>
        </p:txBody>
      </p:sp>
    </p:spTree>
    <p:extLst>
      <p:ext uri="{BB962C8B-B14F-4D97-AF65-F5344CB8AC3E}">
        <p14:creationId xmlns:p14="http://schemas.microsoft.com/office/powerpoint/2010/main" val="1106099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68" y="2840641"/>
            <a:ext cx="5458532" cy="590931"/>
          </a:xfrm>
        </p:spPr>
        <p:txBody>
          <a:bodyPr/>
          <a:lstStyle/>
          <a:p>
            <a:pPr algn="ctr"/>
            <a:r>
              <a:rPr lang="en-US" dirty="0" smtClean="0"/>
              <a:t>Q&amp;A on VSAP Scope</a:t>
            </a:r>
            <a:endParaRPr lang="en-US" dirty="0"/>
          </a:p>
        </p:txBody>
      </p:sp>
    </p:spTree>
    <p:extLst>
      <p:ext uri="{BB962C8B-B14F-4D97-AF65-F5344CB8AC3E}">
        <p14:creationId xmlns:p14="http://schemas.microsoft.com/office/powerpoint/2010/main" val="176344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68" y="2840641"/>
            <a:ext cx="5458532" cy="590931"/>
          </a:xfrm>
        </p:spPr>
        <p:txBody>
          <a:bodyPr/>
          <a:lstStyle/>
          <a:p>
            <a:pPr algn="ctr"/>
            <a:r>
              <a:rPr lang="en-US" dirty="0"/>
              <a:t>Break Out: Demonstrations</a:t>
            </a:r>
          </a:p>
        </p:txBody>
      </p:sp>
    </p:spTree>
    <p:extLst>
      <p:ext uri="{BB962C8B-B14F-4D97-AF65-F5344CB8AC3E}">
        <p14:creationId xmlns:p14="http://schemas.microsoft.com/office/powerpoint/2010/main" val="423733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Those with </a:t>
            </a:r>
            <a:r>
              <a:rPr lang="en-US" dirty="0" smtClean="0"/>
              <a:t>a blue border on your name tag, </a:t>
            </a:r>
            <a:r>
              <a:rPr lang="en-US" dirty="0" smtClean="0">
                <a:solidFill>
                  <a:schemeClr val="tx1"/>
                </a:solidFill>
              </a:rPr>
              <a:t>proceed </a:t>
            </a:r>
            <a:r>
              <a:rPr lang="en-US" dirty="0">
                <a:solidFill>
                  <a:schemeClr val="tx1"/>
                </a:solidFill>
              </a:rPr>
              <a:t>to </a:t>
            </a:r>
            <a:r>
              <a:rPr lang="en-US" dirty="0" smtClean="0">
                <a:solidFill>
                  <a:schemeClr val="tx1"/>
                </a:solidFill>
              </a:rPr>
              <a:t>the </a:t>
            </a:r>
            <a:r>
              <a:rPr lang="en-US" dirty="0" smtClean="0">
                <a:solidFill>
                  <a:schemeClr val="tx1"/>
                </a:solidFill>
              </a:rPr>
              <a:t>Ballot </a:t>
            </a:r>
            <a:r>
              <a:rPr lang="en-US" dirty="0">
                <a:solidFill>
                  <a:schemeClr val="tx1"/>
                </a:solidFill>
              </a:rPr>
              <a:t>Marking </a:t>
            </a:r>
            <a:r>
              <a:rPr lang="en-US" dirty="0" smtClean="0">
                <a:solidFill>
                  <a:schemeClr val="tx1"/>
                </a:solidFill>
              </a:rPr>
              <a:t>Device </a:t>
            </a:r>
            <a:r>
              <a:rPr lang="en-US" dirty="0" smtClean="0">
                <a:solidFill>
                  <a:schemeClr val="tx1"/>
                </a:solidFill>
              </a:rPr>
              <a:t>demonstrations. Those with yellow border on your </a:t>
            </a:r>
            <a:r>
              <a:rPr lang="en-US" dirty="0" smtClean="0">
                <a:solidFill>
                  <a:schemeClr val="tx1"/>
                </a:solidFill>
              </a:rPr>
              <a:t>name tag, proceed to </a:t>
            </a:r>
            <a:r>
              <a:rPr lang="en-US" dirty="0" smtClean="0">
                <a:solidFill>
                  <a:schemeClr val="tx1"/>
                </a:solidFill>
              </a:rPr>
              <a:t>the </a:t>
            </a:r>
            <a:r>
              <a:rPr lang="en-US" dirty="0" smtClean="0">
                <a:solidFill>
                  <a:schemeClr val="tx1"/>
                </a:solidFill>
              </a:rPr>
              <a:t>Tally System </a:t>
            </a:r>
            <a:r>
              <a:rPr lang="en-US" dirty="0" smtClean="0">
                <a:solidFill>
                  <a:schemeClr val="tx1"/>
                </a:solidFill>
              </a:rPr>
              <a:t>demonstration. </a:t>
            </a:r>
            <a:r>
              <a:rPr lang="en-US" dirty="0">
                <a:solidFill>
                  <a:schemeClr val="tx1"/>
                </a:solidFill>
              </a:rPr>
              <a:t>You will </a:t>
            </a:r>
            <a:r>
              <a:rPr lang="en-US" dirty="0"/>
              <a:t>then switch rooms for the second session.</a:t>
            </a:r>
          </a:p>
          <a:p>
            <a:pPr lvl="1"/>
            <a:r>
              <a:rPr lang="en-US" dirty="0"/>
              <a:t>11:15 AM – 12:00 PM: Session #1</a:t>
            </a:r>
          </a:p>
          <a:p>
            <a:pPr lvl="1"/>
            <a:r>
              <a:rPr lang="en-US" dirty="0"/>
              <a:t>12:00 PM – 12:45 PM: Session #</a:t>
            </a:r>
            <a:r>
              <a:rPr lang="en-US" dirty="0" smtClean="0"/>
              <a:t>2</a:t>
            </a:r>
            <a:endParaRPr lang="en-US" dirty="0"/>
          </a:p>
        </p:txBody>
      </p:sp>
      <p:sp>
        <p:nvSpPr>
          <p:cNvPr id="3" name="Title 2"/>
          <p:cNvSpPr>
            <a:spLocks noGrp="1"/>
          </p:cNvSpPr>
          <p:nvPr>
            <p:ph type="title"/>
          </p:nvPr>
        </p:nvSpPr>
        <p:spPr/>
        <p:txBody>
          <a:bodyPr/>
          <a:lstStyle/>
          <a:p>
            <a:r>
              <a:rPr lang="en-US" dirty="0" smtClean="0"/>
              <a:t>Demonstration Instructions </a:t>
            </a:r>
            <a:endParaRPr lang="en-US" dirty="0"/>
          </a:p>
        </p:txBody>
      </p:sp>
    </p:spTree>
    <p:extLst>
      <p:ext uri="{BB962C8B-B14F-4D97-AF65-F5344CB8AC3E}">
        <p14:creationId xmlns:p14="http://schemas.microsoft.com/office/powerpoint/2010/main" val="389794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68" y="2840641"/>
            <a:ext cx="5458532" cy="590931"/>
          </a:xfrm>
        </p:spPr>
        <p:txBody>
          <a:bodyPr/>
          <a:lstStyle/>
          <a:p>
            <a:pPr algn="ctr"/>
            <a:r>
              <a:rPr lang="en-US" dirty="0"/>
              <a:t>Q&amp;A</a:t>
            </a:r>
          </a:p>
        </p:txBody>
      </p:sp>
    </p:spTree>
    <p:extLst>
      <p:ext uri="{BB962C8B-B14F-4D97-AF65-F5344CB8AC3E}">
        <p14:creationId xmlns:p14="http://schemas.microsoft.com/office/powerpoint/2010/main" val="1870216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Q&amp;A Panel</a:t>
            </a:r>
          </a:p>
        </p:txBody>
      </p:sp>
      <p:graphicFrame>
        <p:nvGraphicFramePr>
          <p:cNvPr id="4" name="Table 3"/>
          <p:cNvGraphicFramePr>
            <a:graphicFrameLocks noGrp="1"/>
          </p:cNvGraphicFramePr>
          <p:nvPr>
            <p:extLst>
              <p:ext uri="{D42A27DB-BD31-4B8C-83A1-F6EECF244321}">
                <p14:modId xmlns:p14="http://schemas.microsoft.com/office/powerpoint/2010/main" val="3369373344"/>
              </p:ext>
            </p:extLst>
          </p:nvPr>
        </p:nvGraphicFramePr>
        <p:xfrm>
          <a:off x="533400" y="1981200"/>
          <a:ext cx="11125200" cy="2743200"/>
        </p:xfrm>
        <a:graphic>
          <a:graphicData uri="http://schemas.openxmlformats.org/drawingml/2006/table">
            <a:tbl>
              <a:tblPr firstRow="1" bandRow="1">
                <a:tableStyleId>{F5AB1C69-6EDB-4FF4-983F-18BD219EF322}</a:tableStyleId>
              </a:tblPr>
              <a:tblGrid>
                <a:gridCol w="2438399">
                  <a:extLst>
                    <a:ext uri="{9D8B030D-6E8A-4147-A177-3AD203B41FA5}">
                      <a16:colId xmlns:a16="http://schemas.microsoft.com/office/drawing/2014/main" val="20000"/>
                    </a:ext>
                  </a:extLst>
                </a:gridCol>
                <a:gridCol w="8686801">
                  <a:extLst>
                    <a:ext uri="{9D8B030D-6E8A-4147-A177-3AD203B41FA5}">
                      <a16:colId xmlns:a16="http://schemas.microsoft.com/office/drawing/2014/main" val="20001"/>
                    </a:ext>
                  </a:extLst>
                </a:gridCol>
              </a:tblGrid>
              <a:tr h="370840">
                <a:tc>
                  <a:txBody>
                    <a:bodyPr/>
                    <a:lstStyle/>
                    <a:p>
                      <a:r>
                        <a:rPr lang="en-US" sz="2400" b="1" dirty="0">
                          <a:solidFill>
                            <a:srgbClr val="069FF5"/>
                          </a:solidFill>
                        </a:rPr>
                        <a:t>Dean Logan</a:t>
                      </a:r>
                    </a:p>
                  </a:txBody>
                  <a:tcPr/>
                </a:tc>
                <a:tc>
                  <a:txBody>
                    <a:bodyPr/>
                    <a:lstStyle/>
                    <a:p>
                      <a:r>
                        <a:rPr lang="en-US" sz="2400" b="1" dirty="0">
                          <a:solidFill>
                            <a:schemeClr val="tx1"/>
                          </a:solidFill>
                        </a:rPr>
                        <a:t>Registrar-Recorder/County</a:t>
                      </a:r>
                      <a:r>
                        <a:rPr lang="en-US" sz="2400" b="1" baseline="0" dirty="0">
                          <a:solidFill>
                            <a:schemeClr val="tx1"/>
                          </a:solidFill>
                        </a:rPr>
                        <a:t> Clerk</a:t>
                      </a:r>
                      <a:endParaRPr lang="en-US" sz="2400" b="1"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2400" b="1" dirty="0">
                          <a:solidFill>
                            <a:srgbClr val="069FF5"/>
                          </a:solidFill>
                        </a:rPr>
                        <a:t>Debbie Martin</a:t>
                      </a:r>
                    </a:p>
                  </a:txBody>
                  <a:tcPr/>
                </a:tc>
                <a:tc>
                  <a:txBody>
                    <a:bodyPr/>
                    <a:lstStyle/>
                    <a:p>
                      <a:r>
                        <a:rPr lang="en-US" sz="2400" b="1" dirty="0">
                          <a:solidFill>
                            <a:schemeClr val="tx1"/>
                          </a:solidFill>
                        </a:rPr>
                        <a:t>Chief Deputy Registrar-Recorder/County Clerk</a:t>
                      </a:r>
                    </a:p>
                  </a:txBody>
                  <a:tcPr/>
                </a:tc>
                <a:extLst>
                  <a:ext uri="{0D108BD9-81ED-4DB2-BD59-A6C34878D82A}">
                    <a16:rowId xmlns:a16="http://schemas.microsoft.com/office/drawing/2014/main" val="10001"/>
                  </a:ext>
                </a:extLst>
              </a:tr>
              <a:tr h="370840">
                <a:tc>
                  <a:txBody>
                    <a:bodyPr/>
                    <a:lstStyle/>
                    <a:p>
                      <a:r>
                        <a:rPr lang="en-US" sz="2400" b="1" dirty="0">
                          <a:solidFill>
                            <a:srgbClr val="069FF5"/>
                          </a:solidFill>
                        </a:rPr>
                        <a:t>Rita Figueroa</a:t>
                      </a:r>
                    </a:p>
                  </a:txBody>
                  <a:tcPr/>
                </a:tc>
                <a:tc>
                  <a:txBody>
                    <a:bodyPr/>
                    <a:lstStyle/>
                    <a:p>
                      <a:r>
                        <a:rPr lang="en-US" sz="2400" b="1" dirty="0">
                          <a:solidFill>
                            <a:schemeClr val="tx1"/>
                          </a:solidFill>
                        </a:rPr>
                        <a:t>Assistant Registrar-Recorder/County Clerk – Administration Bureau</a:t>
                      </a:r>
                    </a:p>
                  </a:txBody>
                  <a:tcPr/>
                </a:tc>
                <a:extLst>
                  <a:ext uri="{0D108BD9-81ED-4DB2-BD59-A6C34878D82A}">
                    <a16:rowId xmlns:a16="http://schemas.microsoft.com/office/drawing/2014/main" val="10002"/>
                  </a:ext>
                </a:extLst>
              </a:tr>
              <a:tr h="370840">
                <a:tc>
                  <a:txBody>
                    <a:bodyPr/>
                    <a:lstStyle/>
                    <a:p>
                      <a:r>
                        <a:rPr lang="en-US" sz="2400" b="1" dirty="0">
                          <a:solidFill>
                            <a:srgbClr val="069FF5"/>
                          </a:solidFill>
                        </a:rPr>
                        <a:t>Kenneth Bennett</a:t>
                      </a:r>
                    </a:p>
                  </a:txBody>
                  <a:tcPr/>
                </a:tc>
                <a:tc>
                  <a:txBody>
                    <a:bodyPr/>
                    <a:lstStyle/>
                    <a:p>
                      <a:r>
                        <a:rPr lang="en-US" sz="2400" b="1" dirty="0">
                          <a:solidFill>
                            <a:schemeClr val="tx1"/>
                          </a:solidFill>
                        </a:rPr>
                        <a:t>VSAP Program Manager</a:t>
                      </a:r>
                    </a:p>
                  </a:txBody>
                  <a:tcPr/>
                </a:tc>
                <a:extLst>
                  <a:ext uri="{0D108BD9-81ED-4DB2-BD59-A6C34878D82A}">
                    <a16:rowId xmlns:a16="http://schemas.microsoft.com/office/drawing/2014/main" val="10003"/>
                  </a:ext>
                </a:extLst>
              </a:tr>
              <a:tr h="370840">
                <a:tc>
                  <a:txBody>
                    <a:bodyPr/>
                    <a:lstStyle/>
                    <a:p>
                      <a:r>
                        <a:rPr lang="en-US" sz="2400" b="1" dirty="0">
                          <a:solidFill>
                            <a:srgbClr val="069FF5"/>
                          </a:solidFill>
                        </a:rPr>
                        <a:t>Monica Flores</a:t>
                      </a:r>
                    </a:p>
                  </a:txBody>
                  <a:tcPr/>
                </a:tc>
                <a:tc>
                  <a:txBody>
                    <a:bodyPr/>
                    <a:lstStyle/>
                    <a:p>
                      <a:r>
                        <a:rPr lang="en-US" sz="2400" b="1" dirty="0">
                          <a:solidFill>
                            <a:schemeClr val="tx1"/>
                          </a:solidFill>
                        </a:rPr>
                        <a:t>VSAP Administrative Manager</a:t>
                      </a:r>
                    </a:p>
                  </a:txBody>
                  <a:tcPr/>
                </a:tc>
                <a:extLst>
                  <a:ext uri="{0D108BD9-81ED-4DB2-BD59-A6C34878D82A}">
                    <a16:rowId xmlns:a16="http://schemas.microsoft.com/office/drawing/2014/main" val="10004"/>
                  </a:ext>
                </a:extLst>
              </a:tr>
              <a:tr h="370840">
                <a:tc>
                  <a:txBody>
                    <a:bodyPr/>
                    <a:lstStyle/>
                    <a:p>
                      <a:r>
                        <a:rPr lang="en-US" sz="2400" b="1" dirty="0">
                          <a:solidFill>
                            <a:srgbClr val="069FF5"/>
                          </a:solidFill>
                        </a:rPr>
                        <a:t>Henry Balta</a:t>
                      </a:r>
                    </a:p>
                  </a:txBody>
                  <a:tcPr/>
                </a:tc>
                <a:tc>
                  <a:txBody>
                    <a:bodyPr/>
                    <a:lstStyle/>
                    <a:p>
                      <a:r>
                        <a:rPr lang="en-US" sz="2400" b="1" dirty="0">
                          <a:solidFill>
                            <a:schemeClr val="tx1"/>
                          </a:solidFill>
                        </a:rPr>
                        <a:t>Senior Associate CIO Los Angeles</a:t>
                      </a:r>
                      <a:r>
                        <a:rPr lang="en-US" sz="2400" b="1" baseline="0" dirty="0">
                          <a:solidFill>
                            <a:schemeClr val="tx1"/>
                          </a:solidFill>
                        </a:rPr>
                        <a:t> County</a:t>
                      </a:r>
                      <a:endParaRPr lang="en-US" sz="2400" b="1"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543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68" y="2840641"/>
            <a:ext cx="5458532" cy="590931"/>
          </a:xfrm>
        </p:spPr>
        <p:txBody>
          <a:bodyPr/>
          <a:lstStyle/>
          <a:p>
            <a:pPr algn="ctr"/>
            <a:r>
              <a:rPr lang="en-US" dirty="0"/>
              <a:t>Closing Remarks</a:t>
            </a:r>
          </a:p>
        </p:txBody>
      </p:sp>
    </p:spTree>
    <p:extLst>
      <p:ext uri="{BB962C8B-B14F-4D97-AF65-F5344CB8AC3E}">
        <p14:creationId xmlns:p14="http://schemas.microsoft.com/office/powerpoint/2010/main" val="322890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RFI Timetable</a:t>
            </a:r>
          </a:p>
        </p:txBody>
      </p:sp>
      <p:graphicFrame>
        <p:nvGraphicFramePr>
          <p:cNvPr id="5" name="Table 4"/>
          <p:cNvGraphicFramePr>
            <a:graphicFrameLocks noGrp="1"/>
          </p:cNvGraphicFramePr>
          <p:nvPr>
            <p:extLst>
              <p:ext uri="{D42A27DB-BD31-4B8C-83A1-F6EECF244321}">
                <p14:modId xmlns:p14="http://schemas.microsoft.com/office/powerpoint/2010/main" val="3156710646"/>
              </p:ext>
            </p:extLst>
          </p:nvPr>
        </p:nvGraphicFramePr>
        <p:xfrm>
          <a:off x="876300" y="1806767"/>
          <a:ext cx="10439400" cy="1608462"/>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536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69FF5"/>
                          </a:solidFill>
                        </a:rPr>
                        <a:t>Written Questions Due</a:t>
                      </a:r>
                    </a:p>
                  </a:txBody>
                  <a:tcPr anchor="ctr"/>
                </a:tc>
                <a:tc>
                  <a:txBody>
                    <a:bodyPr/>
                    <a:lstStyle/>
                    <a:p>
                      <a:r>
                        <a:rPr lang="en-US" sz="2400" dirty="0"/>
                        <a:t>Friday, May 12, 2017 at 5:00</a:t>
                      </a:r>
                      <a:r>
                        <a:rPr lang="en-US" sz="2400" baseline="0" dirty="0"/>
                        <a:t> PM PST</a:t>
                      </a:r>
                      <a:endParaRPr lang="en-US" sz="2400" dirty="0"/>
                    </a:p>
                  </a:txBody>
                  <a:tcPr anchor="ctr"/>
                </a:tc>
                <a:extLst>
                  <a:ext uri="{0D108BD9-81ED-4DB2-BD59-A6C34878D82A}">
                    <a16:rowId xmlns:a16="http://schemas.microsoft.com/office/drawing/2014/main" val="10000"/>
                  </a:ext>
                </a:extLst>
              </a:tr>
              <a:tr h="536154">
                <a:tc>
                  <a:txBody>
                    <a:bodyPr/>
                    <a:lstStyle/>
                    <a:p>
                      <a:r>
                        <a:rPr lang="en-US" sz="2400" b="1" dirty="0">
                          <a:solidFill>
                            <a:srgbClr val="069FF5"/>
                          </a:solidFill>
                        </a:rPr>
                        <a:t>County’s Responses to Written Questions</a:t>
                      </a:r>
                    </a:p>
                  </a:txBody>
                  <a:tcPr anchor="ctr"/>
                </a:tc>
                <a:tc>
                  <a:txBody>
                    <a:bodyPr/>
                    <a:lstStyle/>
                    <a:p>
                      <a:r>
                        <a:rPr lang="en-US" sz="2400" dirty="0"/>
                        <a:t>Friday, May 19, 2017</a:t>
                      </a:r>
                    </a:p>
                  </a:txBody>
                  <a:tcPr anchor="ctr"/>
                </a:tc>
                <a:extLst>
                  <a:ext uri="{0D108BD9-81ED-4DB2-BD59-A6C34878D82A}">
                    <a16:rowId xmlns:a16="http://schemas.microsoft.com/office/drawing/2014/main" val="10001"/>
                  </a:ext>
                </a:extLst>
              </a:tr>
              <a:tr h="536154">
                <a:tc>
                  <a:txBody>
                    <a:bodyPr/>
                    <a:lstStyle/>
                    <a:p>
                      <a:r>
                        <a:rPr lang="en-US" sz="2400" b="1" dirty="0">
                          <a:solidFill>
                            <a:srgbClr val="069FF5"/>
                          </a:solidFill>
                        </a:rPr>
                        <a:t>RFI Responses Due</a:t>
                      </a:r>
                    </a:p>
                  </a:txBody>
                  <a:tcPr anchor="ctr"/>
                </a:tc>
                <a:tc>
                  <a:txBody>
                    <a:bodyPr/>
                    <a:lstStyle/>
                    <a:p>
                      <a:r>
                        <a:rPr lang="en-US" sz="2400" dirty="0"/>
                        <a:t>Friday, May 26, 2017 at 5:00 PM PST</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90325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Engaged</a:t>
            </a:r>
          </a:p>
        </p:txBody>
      </p:sp>
      <p:sp>
        <p:nvSpPr>
          <p:cNvPr id="3" name="Rectangle 1"/>
          <p:cNvSpPr txBox="1">
            <a:spLocks noChangeArrowheads="1"/>
          </p:cNvSpPr>
          <p:nvPr/>
        </p:nvSpPr>
        <p:spPr>
          <a:xfrm>
            <a:off x="812800" y="3595467"/>
            <a:ext cx="10566400" cy="1814733"/>
          </a:xfrm>
          <a:prstGeom prst="rect">
            <a:avLst/>
          </a:prstGeom>
        </p:spPr>
        <p:txBody>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a:buSzTx/>
              <a:buFont typeface="Arial" panose="020B0604020202020204" pitchFamily="34" charset="0"/>
              <a:buNone/>
            </a:pPr>
            <a:r>
              <a:rPr lang="en-US" altLang="en-US" sz="3200" b="1" dirty="0"/>
              <a:t>Website: </a:t>
            </a:r>
            <a:r>
              <a:rPr lang="en-US" altLang="en-US" sz="3200" dirty="0">
                <a:solidFill>
                  <a:srgbClr val="069FF5"/>
                </a:solidFill>
                <a:hlinkClick r:id="rId3"/>
              </a:rPr>
              <a:t>http://vsap.lavote.net/request-for-information/</a:t>
            </a:r>
            <a:endParaRPr lang="en-US" altLang="en-US" sz="3200" dirty="0">
              <a:solidFill>
                <a:srgbClr val="069FF5"/>
              </a:solidFill>
            </a:endParaRPr>
          </a:p>
          <a:p>
            <a:pPr eaLnBrk="1">
              <a:buNone/>
            </a:pPr>
            <a:r>
              <a:rPr lang="en-US" altLang="en-US" sz="3200" b="1" dirty="0"/>
              <a:t>Email: </a:t>
            </a:r>
            <a:r>
              <a:rPr lang="en-US" altLang="en-US" sz="3200" dirty="0">
                <a:solidFill>
                  <a:srgbClr val="069FF5"/>
                </a:solidFill>
                <a:hlinkClick r:id="rId4"/>
              </a:rPr>
              <a:t>contracts@rrcc.lacounty.gov</a:t>
            </a:r>
            <a:r>
              <a:rPr lang="en-US" altLang="en-US" sz="3200" dirty="0">
                <a:solidFill>
                  <a:srgbClr val="069FF5"/>
                </a:solidFill>
              </a:rPr>
              <a:t> </a:t>
            </a:r>
          </a:p>
          <a:p>
            <a:pPr marL="0" indent="0" eaLnBrk="1">
              <a:buSzTx/>
              <a:buNone/>
            </a:pPr>
            <a:r>
              <a:rPr lang="en-US" altLang="en-US" sz="3200" b="1" dirty="0"/>
              <a:t>Register with LA County: </a:t>
            </a:r>
            <a:r>
              <a:rPr lang="en-US" sz="3200" u="sng" dirty="0">
                <a:hlinkClick r:id="rId5"/>
              </a:rPr>
              <a:t>https://camisvr.co.la.ca.us/webven/</a:t>
            </a:r>
            <a:endParaRPr lang="en-US" altLang="en-US" sz="3200" dirty="0">
              <a:solidFill>
                <a:srgbClr val="069FF5"/>
              </a:solidFill>
            </a:endParaRPr>
          </a:p>
        </p:txBody>
      </p:sp>
      <p:pic>
        <p:nvPicPr>
          <p:cNvPr id="5" name="Picture 9"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6297" y="1600200"/>
            <a:ext cx="6219406" cy="1554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9924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68" y="2840641"/>
            <a:ext cx="5458532" cy="590931"/>
          </a:xfrm>
        </p:spPr>
        <p:txBody>
          <a:bodyPr/>
          <a:lstStyle/>
          <a:p>
            <a:pPr algn="ctr"/>
            <a:r>
              <a:rPr lang="en-US" dirty="0"/>
              <a:t>Networking</a:t>
            </a:r>
          </a:p>
        </p:txBody>
      </p:sp>
    </p:spTree>
    <p:extLst>
      <p:ext uri="{BB962C8B-B14F-4D97-AF65-F5344CB8AC3E}">
        <p14:creationId xmlns:p14="http://schemas.microsoft.com/office/powerpoint/2010/main" val="97985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Give potential vendors an opportunity to learn more about the VSAP vision and scope directly from Los Angeles County</a:t>
            </a:r>
          </a:p>
          <a:p>
            <a:r>
              <a:rPr lang="en-US" dirty="0"/>
              <a:t>Provide vendors with a “hands on” experience with the Ballot Marking Device prototype and with the New Tally System prototype</a:t>
            </a:r>
          </a:p>
          <a:p>
            <a:r>
              <a:rPr lang="en-US" dirty="0"/>
              <a:t>Engage vendors in a </a:t>
            </a:r>
            <a:r>
              <a:rPr lang="en-US" dirty="0" smtClean="0"/>
              <a:t>dialogue that </a:t>
            </a:r>
            <a:r>
              <a:rPr lang="en-US" dirty="0"/>
              <a:t>will inform vendors of the County’s plans and expectations, and inform the County </a:t>
            </a:r>
            <a:r>
              <a:rPr lang="en-US" dirty="0">
                <a:solidFill>
                  <a:schemeClr val="tx1"/>
                </a:solidFill>
              </a:rPr>
              <a:t>of areas in which vendors need additional clarification </a:t>
            </a:r>
          </a:p>
          <a:p>
            <a:r>
              <a:rPr lang="en-US" dirty="0"/>
              <a:t>Provide vendors an opportunity to meet each other and consider potential partnership opportunities</a:t>
            </a:r>
          </a:p>
        </p:txBody>
      </p:sp>
      <p:sp>
        <p:nvSpPr>
          <p:cNvPr id="3" name="Title 2"/>
          <p:cNvSpPr>
            <a:spLocks noGrp="1"/>
          </p:cNvSpPr>
          <p:nvPr>
            <p:ph type="title"/>
          </p:nvPr>
        </p:nvSpPr>
        <p:spPr/>
        <p:txBody>
          <a:bodyPr/>
          <a:lstStyle/>
          <a:p>
            <a:r>
              <a:rPr lang="en-US" dirty="0"/>
              <a:t>Vendor Day Objectives</a:t>
            </a:r>
          </a:p>
        </p:txBody>
      </p:sp>
    </p:spTree>
    <p:extLst>
      <p:ext uri="{BB962C8B-B14F-4D97-AF65-F5344CB8AC3E}">
        <p14:creationId xmlns:p14="http://schemas.microsoft.com/office/powerpoint/2010/main" val="122041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solidFill>
                  <a:schemeClr val="tx1"/>
                </a:solidFill>
              </a:rPr>
              <a:t>Please hold questions till the end of presentations. </a:t>
            </a:r>
            <a:r>
              <a:rPr lang="en-US" dirty="0" smtClean="0">
                <a:solidFill>
                  <a:schemeClr val="tx1"/>
                </a:solidFill>
              </a:rPr>
              <a:t>We </a:t>
            </a:r>
            <a:r>
              <a:rPr lang="en-US" dirty="0">
                <a:solidFill>
                  <a:schemeClr val="tx1"/>
                </a:solidFill>
              </a:rPr>
              <a:t>will also have a formal Q&amp;A session this afternoon. </a:t>
            </a:r>
          </a:p>
          <a:p>
            <a:pPr lvl="1"/>
            <a:r>
              <a:rPr lang="en-US" dirty="0">
                <a:solidFill>
                  <a:schemeClr val="tx1"/>
                </a:solidFill>
              </a:rPr>
              <a:t>The County will capture the questions asked today and will post, along with any written questions submitted, answers on the VSAP RFI website by May 19</a:t>
            </a:r>
            <a:r>
              <a:rPr lang="en-US" baseline="30000" dirty="0">
                <a:solidFill>
                  <a:schemeClr val="tx1"/>
                </a:solidFill>
              </a:rPr>
              <a:t>th</a:t>
            </a:r>
            <a:r>
              <a:rPr lang="en-US" dirty="0">
                <a:solidFill>
                  <a:schemeClr val="tx1"/>
                </a:solidFill>
              </a:rPr>
              <a:t>.</a:t>
            </a:r>
          </a:p>
          <a:p>
            <a:pPr lvl="1"/>
            <a:r>
              <a:rPr lang="en-US" dirty="0" smtClean="0">
                <a:solidFill>
                  <a:schemeClr val="tx1"/>
                </a:solidFill>
              </a:rPr>
              <a:t>Written </a:t>
            </a:r>
            <a:r>
              <a:rPr lang="en-US" dirty="0">
                <a:solidFill>
                  <a:schemeClr val="tx1"/>
                </a:solidFill>
              </a:rPr>
              <a:t>Questions are due by Friday, May 12, 2017 at 5:00 PM PST</a:t>
            </a:r>
          </a:p>
          <a:p>
            <a:r>
              <a:rPr lang="en-US" dirty="0">
                <a:solidFill>
                  <a:schemeClr val="tx1"/>
                </a:solidFill>
              </a:rPr>
              <a:t>A list of vendors in attendance today </a:t>
            </a:r>
            <a:r>
              <a:rPr lang="en-US" dirty="0" smtClean="0">
                <a:solidFill>
                  <a:schemeClr val="tx1"/>
                </a:solidFill>
              </a:rPr>
              <a:t>will </a:t>
            </a:r>
            <a:r>
              <a:rPr lang="en-US" dirty="0">
                <a:solidFill>
                  <a:schemeClr val="tx1"/>
                </a:solidFill>
              </a:rPr>
              <a:t>be shared with today’s attendees. </a:t>
            </a:r>
          </a:p>
          <a:p>
            <a:pPr lvl="1"/>
            <a:r>
              <a:rPr lang="en-US" dirty="0">
                <a:solidFill>
                  <a:schemeClr val="tx1"/>
                </a:solidFill>
              </a:rPr>
              <a:t>Vendors are encouraged to share contact information among each other and submit contact information on the VSAP RFI website.</a:t>
            </a:r>
          </a:p>
          <a:p>
            <a:r>
              <a:rPr lang="en-US" dirty="0">
                <a:solidFill>
                  <a:schemeClr val="tx1"/>
                </a:solidFill>
              </a:rPr>
              <a:t>Pictures are allowed during Vendor Day. </a:t>
            </a:r>
          </a:p>
          <a:p>
            <a:r>
              <a:rPr lang="en-US" dirty="0">
                <a:solidFill>
                  <a:schemeClr val="tx1"/>
                </a:solidFill>
              </a:rPr>
              <a:t>Today’s presentation will be posted on the VSAP RFI website.</a:t>
            </a:r>
          </a:p>
          <a:p>
            <a:endParaRPr lang="en-US" dirty="0"/>
          </a:p>
        </p:txBody>
      </p:sp>
      <p:sp>
        <p:nvSpPr>
          <p:cNvPr id="3" name="Title 2"/>
          <p:cNvSpPr>
            <a:spLocks noGrp="1"/>
          </p:cNvSpPr>
          <p:nvPr>
            <p:ph type="title"/>
          </p:nvPr>
        </p:nvSpPr>
        <p:spPr/>
        <p:txBody>
          <a:bodyPr/>
          <a:lstStyle/>
          <a:p>
            <a:r>
              <a:rPr lang="en-US" dirty="0"/>
              <a:t>Ground Rules for Today</a:t>
            </a:r>
          </a:p>
        </p:txBody>
      </p:sp>
    </p:spTree>
    <p:extLst>
      <p:ext uri="{BB962C8B-B14F-4D97-AF65-F5344CB8AC3E}">
        <p14:creationId xmlns:p14="http://schemas.microsoft.com/office/powerpoint/2010/main" val="200347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6668" y="2840641"/>
            <a:ext cx="5458532" cy="590931"/>
          </a:xfrm>
        </p:spPr>
        <p:txBody>
          <a:bodyPr/>
          <a:lstStyle/>
          <a:p>
            <a:pPr algn="ctr"/>
            <a:r>
              <a:rPr lang="en-US" dirty="0"/>
              <a:t>VSAP Overview</a:t>
            </a:r>
          </a:p>
        </p:txBody>
      </p:sp>
    </p:spTree>
    <p:extLst>
      <p:ext uri="{BB962C8B-B14F-4D97-AF65-F5344CB8AC3E}">
        <p14:creationId xmlns:p14="http://schemas.microsoft.com/office/powerpoint/2010/main" val="197627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5029200"/>
            <a:ext cx="2547795" cy="5824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4969" y="4343400"/>
            <a:ext cx="3628910" cy="171675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1219200"/>
            <a:ext cx="1676400" cy="1676400"/>
          </a:xfrm>
          <a:prstGeom prst="rect">
            <a:avLst/>
          </a:prstGeom>
        </p:spPr>
      </p:pic>
      <p:pic>
        <p:nvPicPr>
          <p:cNvPr id="10" name="Picture 9"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89018" y="3200400"/>
            <a:ext cx="3966364" cy="991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096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7"/>
          <p:cNvSpPr>
            <a:spLocks noGrp="1" noChangeArrowheads="1"/>
          </p:cNvSpPr>
          <p:nvPr>
            <p:ph type="body" sz="quarter" idx="1"/>
          </p:nvPr>
        </p:nvSpPr>
        <p:spPr>
          <a:xfrm>
            <a:off x="3429000" y="1524000"/>
            <a:ext cx="5029200" cy="455612"/>
          </a:xfrm>
        </p:spPr>
        <p:txBody>
          <a:bodyPr anchor="ctr"/>
          <a:lstStyle/>
          <a:p>
            <a:pPr marL="0" indent="0" algn="ctr" defTabSz="603250" eaLnBrk="1">
              <a:spcBef>
                <a:spcPts val="600"/>
              </a:spcBef>
              <a:buSzTx/>
              <a:buFont typeface="Arial" panose="020B0604020202020204" pitchFamily="34" charset="0"/>
              <a:buNone/>
            </a:pPr>
            <a:r>
              <a:rPr lang="en-US" altLang="en-US" sz="2400" b="1" dirty="0">
                <a:solidFill>
                  <a:schemeClr val="tx1"/>
                </a:solidFill>
              </a:rPr>
              <a:t>Outdated process and technology</a:t>
            </a:r>
          </a:p>
        </p:txBody>
      </p:sp>
      <p:pic>
        <p:nvPicPr>
          <p:cNvPr id="7173" name="Picture 8" descr="\\sfile2\Governmental &amp; Legislative Affairs\VSAP (retired)\Photos\VSAP Q and P pics\P8285271.JPG"/>
          <p:cNvPicPr>
            <a:picLocks noChangeAspect="1"/>
          </p:cNvPicPr>
          <p:nvPr/>
        </p:nvPicPr>
        <p:blipFill>
          <a:blip r:embed="rId3">
            <a:extLst>
              <a:ext uri="{28A0092B-C50C-407E-A947-70E740481C1C}">
                <a14:useLocalDpi xmlns:a14="http://schemas.microsoft.com/office/drawing/2010/main" val="0"/>
              </a:ext>
            </a:extLst>
          </a:blip>
          <a:srcRect b="3026"/>
          <a:stretch>
            <a:fillRect/>
          </a:stretch>
        </p:blipFill>
        <p:spPr bwMode="auto">
          <a:xfrm>
            <a:off x="142875" y="2133600"/>
            <a:ext cx="2892425" cy="2116137"/>
          </a:xfrm>
          <a:prstGeom prst="rect">
            <a:avLst/>
          </a:prstGeom>
          <a:noFill/>
          <a:ln w="28575">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4" name="Picture 9" descr="\\sfile2\Governmental &amp; Legislative Affairs\VSAP (retired)\Photos\VSAP Q and P pics\P8165262.JPG"/>
          <p:cNvPicPr>
            <a:picLocks noChangeAspect="1"/>
          </p:cNvPicPr>
          <p:nvPr/>
        </p:nvPicPr>
        <p:blipFill>
          <a:blip r:embed="rId4">
            <a:extLst>
              <a:ext uri="{28A0092B-C50C-407E-A947-70E740481C1C}">
                <a14:useLocalDpi xmlns:a14="http://schemas.microsoft.com/office/drawing/2010/main" val="0"/>
              </a:ext>
            </a:extLst>
          </a:blip>
          <a:srcRect b="3026"/>
          <a:stretch>
            <a:fillRect/>
          </a:stretch>
        </p:blipFill>
        <p:spPr bwMode="auto">
          <a:xfrm>
            <a:off x="3124200" y="2133600"/>
            <a:ext cx="2909887" cy="2116137"/>
          </a:xfrm>
          <a:prstGeom prst="rect">
            <a:avLst/>
          </a:prstGeom>
          <a:noFill/>
          <a:ln w="28575">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10" descr="\\sfile2\Governmental &amp; Legislative Affairs\VSAP (retired)\Photos\MTS\IMG_2122.jpg"/>
          <p:cNvPicPr>
            <a:picLocks noChangeAspect="1"/>
          </p:cNvPicPr>
          <p:nvPr/>
        </p:nvPicPr>
        <p:blipFill>
          <a:blip r:embed="rId5">
            <a:extLst>
              <a:ext uri="{28A0092B-C50C-407E-A947-70E740481C1C}">
                <a14:useLocalDpi xmlns:a14="http://schemas.microsoft.com/office/drawing/2010/main" val="0"/>
              </a:ext>
            </a:extLst>
          </a:blip>
          <a:srcRect b="3026"/>
          <a:stretch>
            <a:fillRect/>
          </a:stretch>
        </p:blipFill>
        <p:spPr bwMode="auto">
          <a:xfrm>
            <a:off x="9159875" y="2133600"/>
            <a:ext cx="2909887" cy="2116137"/>
          </a:xfrm>
          <a:prstGeom prst="rect">
            <a:avLst/>
          </a:prstGeom>
          <a:noFill/>
          <a:ln w="28575">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6" name="Picture 11" descr="\\sfile2\Governmental &amp; Legislative Affairs\VSAP (retired)\Photos\IDEO Feedback Sessions Nov 2013\IMG_7834r.jpg"/>
          <p:cNvPicPr>
            <a:picLocks noChangeAspect="1"/>
          </p:cNvPicPr>
          <p:nvPr/>
        </p:nvPicPr>
        <p:blipFill>
          <a:blip r:embed="rId6">
            <a:extLst>
              <a:ext uri="{28A0092B-C50C-407E-A947-70E740481C1C}">
                <a14:useLocalDpi xmlns:a14="http://schemas.microsoft.com/office/drawing/2010/main" val="0"/>
              </a:ext>
            </a:extLst>
          </a:blip>
          <a:srcRect b="3026"/>
          <a:stretch>
            <a:fillRect/>
          </a:stretch>
        </p:blipFill>
        <p:spPr bwMode="auto">
          <a:xfrm>
            <a:off x="6121400" y="2133600"/>
            <a:ext cx="2951162" cy="2116137"/>
          </a:xfrm>
          <a:prstGeom prst="rect">
            <a:avLst/>
          </a:prstGeom>
          <a:noFill/>
          <a:ln w="28575">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2"/>
          <p:cNvSpPr txBox="1"/>
          <p:nvPr/>
        </p:nvSpPr>
        <p:spPr>
          <a:xfrm>
            <a:off x="439935" y="4495800"/>
            <a:ext cx="6494265" cy="2092881"/>
          </a:xfrm>
          <a:prstGeom prst="rect">
            <a:avLst/>
          </a:prstGeom>
          <a:noFill/>
        </p:spPr>
        <p:txBody>
          <a:bodyPr wrap="square" rtlCol="0">
            <a:spAutoFit/>
          </a:bodyPr>
          <a:lstStyle/>
          <a:p>
            <a:r>
              <a:rPr lang="en-US" sz="2200" dirty="0">
                <a:solidFill>
                  <a:schemeClr val="tx1"/>
                </a:solidFill>
              </a:rPr>
              <a:t>Need to replace existing system</a:t>
            </a:r>
          </a:p>
          <a:p>
            <a:pPr marL="457200" indent="-227013">
              <a:buFont typeface="Arial" panose="020B0604020202020204" pitchFamily="34" charset="0"/>
              <a:buChar char="•"/>
            </a:pPr>
            <a:r>
              <a:rPr lang="en-US" dirty="0">
                <a:solidFill>
                  <a:schemeClr val="tx1"/>
                </a:solidFill>
              </a:rPr>
              <a:t>InkaVote Plus extended past its lifespan</a:t>
            </a:r>
          </a:p>
          <a:p>
            <a:pPr marL="457200" indent="-227013">
              <a:buFont typeface="Arial" panose="020B0604020202020204" pitchFamily="34" charset="0"/>
              <a:buChar char="•"/>
            </a:pPr>
            <a:r>
              <a:rPr lang="en-US" dirty="0">
                <a:solidFill>
                  <a:schemeClr val="tx1"/>
                </a:solidFill>
              </a:rPr>
              <a:t>Antiquated technology</a:t>
            </a:r>
          </a:p>
          <a:p>
            <a:endParaRPr lang="en-US" sz="1000" dirty="0">
              <a:solidFill>
                <a:schemeClr val="tx1"/>
              </a:solidFill>
            </a:endParaRPr>
          </a:p>
          <a:p>
            <a:r>
              <a:rPr lang="en-US" sz="2200" dirty="0">
                <a:solidFill>
                  <a:schemeClr val="tx1"/>
                </a:solidFill>
              </a:rPr>
              <a:t>No suitable</a:t>
            </a:r>
            <a:r>
              <a:rPr lang="en-US" sz="2200" dirty="0">
                <a:solidFill>
                  <a:srgbClr val="FF0000"/>
                </a:solidFill>
              </a:rPr>
              <a:t> </a:t>
            </a:r>
            <a:r>
              <a:rPr lang="en-US" sz="2200" dirty="0">
                <a:solidFill>
                  <a:schemeClr val="tx1"/>
                </a:solidFill>
              </a:rPr>
              <a:t>system available in the market</a:t>
            </a:r>
          </a:p>
          <a:p>
            <a:pPr marL="457200" indent="-227013">
              <a:buFont typeface="Arial" panose="020B0604020202020204" pitchFamily="34" charset="0"/>
              <a:buChar char="•"/>
            </a:pPr>
            <a:r>
              <a:rPr lang="en-US" dirty="0">
                <a:solidFill>
                  <a:schemeClr val="tx1"/>
                </a:solidFill>
              </a:rPr>
              <a:t>County is the largest and most complex election jurisdiction</a:t>
            </a:r>
          </a:p>
          <a:p>
            <a:pPr marL="457200" indent="-227013">
              <a:buFont typeface="Arial" panose="020B0604020202020204" pitchFamily="34" charset="0"/>
              <a:buChar char="•"/>
            </a:pPr>
            <a:r>
              <a:rPr lang="en-US" dirty="0">
                <a:solidFill>
                  <a:schemeClr val="tx1"/>
                </a:solidFill>
              </a:rPr>
              <a:t>Regulatory environment has inhibited innovation</a:t>
            </a:r>
          </a:p>
        </p:txBody>
      </p:sp>
      <p:sp>
        <p:nvSpPr>
          <p:cNvPr id="3" name="Title 2"/>
          <p:cNvSpPr>
            <a:spLocks noGrp="1"/>
          </p:cNvSpPr>
          <p:nvPr>
            <p:ph type="title"/>
          </p:nvPr>
        </p:nvSpPr>
        <p:spPr/>
        <p:txBody>
          <a:bodyPr/>
          <a:lstStyle/>
          <a:p>
            <a:r>
              <a:rPr lang="en-US" dirty="0"/>
              <a:t>Background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solidFill>
                  <a:schemeClr val="tx1"/>
                </a:solidFill>
              </a:rPr>
              <a:t>Need to reimagine a voting experience that is more convenient and accessible for voters and easier for them to understand.</a:t>
            </a:r>
          </a:p>
          <a:p>
            <a:endParaRPr lang="en-US" dirty="0">
              <a:solidFill>
                <a:schemeClr val="tx1"/>
              </a:solidFill>
            </a:endParaRPr>
          </a:p>
          <a:p>
            <a:pPr marL="0" indent="0">
              <a:buNone/>
            </a:pPr>
            <a:r>
              <a:rPr lang="en-US" b="1" dirty="0">
                <a:solidFill>
                  <a:schemeClr val="tx1"/>
                </a:solidFill>
              </a:rPr>
              <a:t>Meet voter expectations for:</a:t>
            </a:r>
          </a:p>
          <a:p>
            <a:r>
              <a:rPr lang="en-US" dirty="0">
                <a:solidFill>
                  <a:schemeClr val="tx1"/>
                </a:solidFill>
              </a:rPr>
              <a:t>Contemporary technology</a:t>
            </a:r>
          </a:p>
          <a:p>
            <a:r>
              <a:rPr lang="en-US" dirty="0">
                <a:solidFill>
                  <a:schemeClr val="tx1"/>
                </a:solidFill>
              </a:rPr>
              <a:t>Processes aligned with today’s lifestyles</a:t>
            </a:r>
          </a:p>
          <a:p>
            <a:r>
              <a:rPr lang="en-US" dirty="0">
                <a:solidFill>
                  <a:schemeClr val="tx1"/>
                </a:solidFill>
              </a:rPr>
              <a:t>Expanded options</a:t>
            </a:r>
          </a:p>
        </p:txBody>
      </p:sp>
      <p:sp>
        <p:nvSpPr>
          <p:cNvPr id="3" name="Title 2"/>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235369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Vision</a:t>
            </a:r>
          </a:p>
        </p:txBody>
      </p:sp>
      <p:sp>
        <p:nvSpPr>
          <p:cNvPr id="4" name="Rectangle 1"/>
          <p:cNvSpPr txBox="1">
            <a:spLocks noChangeArrowheads="1"/>
          </p:cNvSpPr>
          <p:nvPr/>
        </p:nvSpPr>
        <p:spPr bwMode="auto">
          <a:xfrm>
            <a:off x="381000" y="1500248"/>
            <a:ext cx="11201400" cy="636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04875" eaLnBrk="1">
              <a:spcBef>
                <a:spcPts val="900"/>
              </a:spcBef>
              <a:buClr>
                <a:srgbClr val="069FF5"/>
              </a:buClr>
              <a:buFont typeface="Arial" panose="020B0604020202020204" pitchFamily="34" charset="0"/>
              <a:buNone/>
            </a:pPr>
            <a:r>
              <a:rPr lang="en-US" altLang="en-US" sz="2700" b="1" dirty="0" smtClean="0">
                <a:solidFill>
                  <a:srgbClr val="069FF5"/>
                </a:solidFill>
              </a:rPr>
              <a:t>Transform the voting experience for voters in Los Angeles County and beyond</a:t>
            </a:r>
            <a:endParaRPr lang="en-US" altLang="en-US" sz="2700" b="1" dirty="0">
              <a:solidFill>
                <a:srgbClr val="069FF5"/>
              </a:solidFill>
            </a:endParaRPr>
          </a:p>
        </p:txBody>
      </p:sp>
      <p:grpSp>
        <p:nvGrpSpPr>
          <p:cNvPr id="2" name="Group 1"/>
          <p:cNvGrpSpPr/>
          <p:nvPr/>
        </p:nvGrpSpPr>
        <p:grpSpPr>
          <a:xfrm>
            <a:off x="2209800" y="2137037"/>
            <a:ext cx="7779161" cy="4353917"/>
            <a:chOff x="1857677" y="2472801"/>
            <a:chExt cx="7779161" cy="4353917"/>
          </a:xfrm>
        </p:grpSpPr>
        <p:pic>
          <p:nvPicPr>
            <p:cNvPr id="5" name="Picture 4"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7" t="23653" r="77500" b="53820"/>
            <a:stretch>
              <a:fillRect/>
            </a:stretch>
          </p:blipFill>
          <p:spPr>
            <a:xfrm>
              <a:off x="1857677" y="2472801"/>
              <a:ext cx="1736992" cy="1579083"/>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6" name="Picture 5"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7" t="47307" r="77500" b="31292"/>
            <a:stretch>
              <a:fillRect/>
            </a:stretch>
          </p:blipFill>
          <p:spPr>
            <a:xfrm>
              <a:off x="1873284" y="3913842"/>
              <a:ext cx="1736992" cy="1500129"/>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7" name="Picture 6"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7" t="69834" r="77500" b="7639"/>
            <a:stretch>
              <a:fillRect/>
            </a:stretch>
          </p:blipFill>
          <p:spPr>
            <a:xfrm>
              <a:off x="1873284" y="5244715"/>
              <a:ext cx="1736992" cy="1579083"/>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8" name="Picture 7"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23334" t="23653" r="59166" b="53820"/>
            <a:stretch>
              <a:fillRect/>
            </a:stretch>
          </p:blipFill>
          <p:spPr>
            <a:xfrm>
              <a:off x="3406966" y="2472802"/>
              <a:ext cx="1658038" cy="157908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9" name="Picture 8"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23334" t="47307" r="59166" b="31292"/>
            <a:stretch>
              <a:fillRect/>
            </a:stretch>
          </p:blipFill>
          <p:spPr>
            <a:xfrm>
              <a:off x="3431754" y="3913842"/>
              <a:ext cx="1658038" cy="1500129"/>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0" name="Picture 9"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23334" t="69834" r="59166" b="7639"/>
            <a:stretch>
              <a:fillRect/>
            </a:stretch>
          </p:blipFill>
          <p:spPr>
            <a:xfrm>
              <a:off x="3431754" y="5244714"/>
              <a:ext cx="1658038" cy="157908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1" name="Picture 10"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67" t="23653" r="40000" b="53820"/>
            <a:stretch>
              <a:fillRect/>
            </a:stretch>
          </p:blipFill>
          <p:spPr>
            <a:xfrm>
              <a:off x="4855684" y="2472801"/>
              <a:ext cx="1736992" cy="1579083"/>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2" name="Picture 11"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67" t="47306" r="40000" b="31293"/>
            <a:stretch>
              <a:fillRect/>
            </a:stretch>
          </p:blipFill>
          <p:spPr>
            <a:xfrm>
              <a:off x="4876800" y="3913842"/>
              <a:ext cx="1736992" cy="1500129"/>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3" name="Picture 12"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41667" t="69834" r="40000" b="7639"/>
            <a:stretch>
              <a:fillRect/>
            </a:stretch>
          </p:blipFill>
          <p:spPr>
            <a:xfrm>
              <a:off x="4877718" y="5247633"/>
              <a:ext cx="1736992" cy="1579083"/>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4" name="Picture 13"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60833" t="23653" r="21667" b="53820"/>
            <a:stretch>
              <a:fillRect/>
            </a:stretch>
          </p:blipFill>
          <p:spPr>
            <a:xfrm>
              <a:off x="6411400" y="2488409"/>
              <a:ext cx="1658038" cy="157908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5" name="Picture 14"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60833" t="47307" r="21667" b="31292"/>
            <a:stretch>
              <a:fillRect/>
            </a:stretch>
          </p:blipFill>
          <p:spPr>
            <a:xfrm>
              <a:off x="6437106" y="3913842"/>
              <a:ext cx="1658038" cy="1500129"/>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6" name="Picture 15"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60833" t="69834" r="21667" b="7639"/>
            <a:stretch>
              <a:fillRect/>
            </a:stretch>
          </p:blipFill>
          <p:spPr>
            <a:xfrm>
              <a:off x="6454800" y="5247634"/>
              <a:ext cx="1658038" cy="1579084"/>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7" name="Picture 16"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79167" t="23653" r="2500" b="53820"/>
            <a:stretch>
              <a:fillRect/>
            </a:stretch>
          </p:blipFill>
          <p:spPr>
            <a:xfrm>
              <a:off x="7883988" y="2472803"/>
              <a:ext cx="1736992" cy="1579083"/>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8" name="Picture 17"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79167" t="47307" r="2500" b="31292"/>
            <a:stretch>
              <a:fillRect/>
            </a:stretch>
          </p:blipFill>
          <p:spPr>
            <a:xfrm>
              <a:off x="7899846" y="3917097"/>
              <a:ext cx="1736992" cy="1500129"/>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pic>
          <p:nvPicPr>
            <p:cNvPr id="19" name="Picture 18" descr="Snapshot_final_revision-4.jpg"/>
            <p:cNvPicPr>
              <a:picLocks noChangeAspect="1"/>
            </p:cNvPicPr>
            <p:nvPr/>
          </p:nvPicPr>
          <p:blipFill>
            <a:blip r:embed="rId3" cstate="print">
              <a:extLst>
                <a:ext uri="{28A0092B-C50C-407E-A947-70E740481C1C}">
                  <a14:useLocalDpi xmlns:a14="http://schemas.microsoft.com/office/drawing/2010/main" val="0"/>
                </a:ext>
              </a:extLst>
            </a:blip>
            <a:srcRect l="79167" t="69834" r="2500" b="7639"/>
            <a:stretch>
              <a:fillRect/>
            </a:stretch>
          </p:blipFill>
          <p:spPr>
            <a:xfrm>
              <a:off x="7883988" y="5247635"/>
              <a:ext cx="1736992" cy="1579083"/>
            </a:xfrm>
            <a:prstGeom prst="rect">
              <a:avLst/>
            </a:prstGeom>
            <a:solidFill>
              <a:schemeClr val="accent1">
                <a:lumMod val="60000"/>
                <a:lumOff val="40000"/>
              </a:schemeClr>
            </a:solidFill>
            <a:ln w="25400" cap="flat" cmpd="sng" algn="ctr">
              <a:solidFill>
                <a:srgbClr val="FFFFFF"/>
              </a:solidFill>
              <a:prstDash val="solid"/>
              <a:round/>
              <a:headEnd type="none" w="med" len="med"/>
              <a:tailEnd type="none" w="med" len="med"/>
            </a:ln>
            <a:effectLst>
              <a:outerShdw blurRad="50800" dist="38100">
                <a:srgbClr val="000000">
                  <a:alpha val="15000"/>
                </a:srgbClr>
              </a:outerShdw>
            </a:effectLst>
          </p:spPr>
        </p:pic>
      </p:grpSp>
    </p:spTree>
    <p:extLst>
      <p:ext uri="{BB962C8B-B14F-4D97-AF65-F5344CB8AC3E}">
        <p14:creationId xmlns:p14="http://schemas.microsoft.com/office/powerpoint/2010/main" val="3528014757"/>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3465</TotalTime>
  <Words>2571</Words>
  <Application>Microsoft Office PowerPoint</Application>
  <PresentationFormat>Widescreen</PresentationFormat>
  <Paragraphs>263</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Helvetica Neue</vt:lpstr>
      <vt:lpstr>Wingdings</vt:lpstr>
      <vt:lpstr>Office Theme</vt:lpstr>
      <vt:lpstr>Voting Systems Assessment Project</vt:lpstr>
      <vt:lpstr>Vendor Day Agenda</vt:lpstr>
      <vt:lpstr>Vendor Day Objectives</vt:lpstr>
      <vt:lpstr>Ground Rules for Today</vt:lpstr>
      <vt:lpstr>VSAP Overview</vt:lpstr>
      <vt:lpstr>Introductions</vt:lpstr>
      <vt:lpstr>Background</vt:lpstr>
      <vt:lpstr>Background</vt:lpstr>
      <vt:lpstr>Vision</vt:lpstr>
      <vt:lpstr>Goals of VSAP</vt:lpstr>
      <vt:lpstr>New Voting Experience</vt:lpstr>
      <vt:lpstr>Current Status</vt:lpstr>
      <vt:lpstr>VSAP Scope</vt:lpstr>
      <vt:lpstr>Ballot Marking Device</vt:lpstr>
      <vt:lpstr>Interactive Sample Ballot</vt:lpstr>
      <vt:lpstr>Tally System</vt:lpstr>
      <vt:lpstr>Election Contest and Ballot Management System Integration</vt:lpstr>
      <vt:lpstr>Intellectual Property and Open Source Licensing</vt:lpstr>
      <vt:lpstr>Systems Integrator Scope</vt:lpstr>
      <vt:lpstr>Project Timeline</vt:lpstr>
      <vt:lpstr>Q&amp;A on VSAP Scope</vt:lpstr>
      <vt:lpstr>Break Out: Demonstrations</vt:lpstr>
      <vt:lpstr>Demonstration Instructions </vt:lpstr>
      <vt:lpstr>Q&amp;A</vt:lpstr>
      <vt:lpstr>Q&amp;A Panel</vt:lpstr>
      <vt:lpstr>Closing Remarks</vt:lpstr>
      <vt:lpstr>RFI Timetable</vt:lpstr>
      <vt:lpstr>Stay Engaged</vt:lpstr>
      <vt:lpstr>Networking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Systems Assessment Project</dc:title>
  <dc:creator>Monica Flores</dc:creator>
  <cp:lastModifiedBy>Monica Flores</cp:lastModifiedBy>
  <cp:revision>117</cp:revision>
  <cp:lastPrinted>2017-03-10T19:58:18Z</cp:lastPrinted>
  <dcterms:modified xsi:type="dcterms:W3CDTF">2017-05-09T16:42:16Z</dcterms:modified>
</cp:coreProperties>
</file>